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65" r:id="rId4"/>
    <p:sldId id="258" r:id="rId5"/>
    <p:sldId id="259" r:id="rId6"/>
    <p:sldId id="262" r:id="rId7"/>
    <p:sldId id="267" r:id="rId8"/>
    <p:sldId id="268" r:id="rId9"/>
    <p:sldId id="264" r:id="rId10"/>
  </p:sldIdLst>
  <p:sldSz cx="18288000" cy="10287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3" autoAdjust="0"/>
    <p:restoredTop sz="94660"/>
  </p:normalViewPr>
  <p:slideViewPr>
    <p:cSldViewPr>
      <p:cViewPr varScale="1">
        <p:scale>
          <a:sx n="72" d="100"/>
          <a:sy n="72" d="100"/>
        </p:scale>
        <p:origin x="144" y="2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1/18/2021</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500" b="0" i="0">
                <a:solidFill>
                  <a:srgbClr val="0069AA"/>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65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1/18/2021</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9735522" y="2590800"/>
            <a:ext cx="8552815" cy="114300"/>
          </a:xfrm>
          <a:custGeom>
            <a:avLst/>
            <a:gdLst/>
            <a:ahLst/>
            <a:cxnLst/>
            <a:rect l="l" t="t" r="r" b="b"/>
            <a:pathLst>
              <a:path w="8552815" h="114300">
                <a:moveTo>
                  <a:pt x="0" y="0"/>
                </a:moveTo>
                <a:lnTo>
                  <a:pt x="8552476" y="0"/>
                </a:lnTo>
                <a:lnTo>
                  <a:pt x="8552476" y="114299"/>
                </a:lnTo>
                <a:lnTo>
                  <a:pt x="0" y="114299"/>
                </a:lnTo>
                <a:lnTo>
                  <a:pt x="0" y="0"/>
                </a:lnTo>
                <a:close/>
              </a:path>
            </a:pathLst>
          </a:custGeom>
          <a:solidFill>
            <a:srgbClr val="0069AA"/>
          </a:solidFill>
        </p:spPr>
        <p:txBody>
          <a:bodyPr wrap="square" lIns="0" tIns="0" rIns="0" bIns="0" rtlCol="0"/>
          <a:lstStyle/>
          <a:p>
            <a:endParaRPr dirty="0"/>
          </a:p>
        </p:txBody>
      </p:sp>
      <p:sp>
        <p:nvSpPr>
          <p:cNvPr id="2" name="Holder 2"/>
          <p:cNvSpPr>
            <a:spLocks noGrp="1"/>
          </p:cNvSpPr>
          <p:nvPr>
            <p:ph type="title"/>
          </p:nvPr>
        </p:nvSpPr>
        <p:spPr/>
        <p:txBody>
          <a:bodyPr lIns="0" tIns="0" rIns="0" bIns="0"/>
          <a:lstStyle>
            <a:lvl1pPr>
              <a:defRPr sz="7500" b="0" i="0">
                <a:solidFill>
                  <a:srgbClr val="0069AA"/>
                </a:solidFill>
                <a:latin typeface="Arial"/>
                <a:cs typeface="Arial"/>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1/18/2021</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500" b="0" i="0">
                <a:solidFill>
                  <a:srgbClr val="0069AA"/>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1/18/2021</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1/18/2021</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39433" y="797040"/>
            <a:ext cx="17209133" cy="1171575"/>
          </a:xfrm>
          <a:prstGeom prst="rect">
            <a:avLst/>
          </a:prstGeom>
        </p:spPr>
        <p:txBody>
          <a:bodyPr wrap="square" lIns="0" tIns="0" rIns="0" bIns="0">
            <a:spAutoFit/>
          </a:bodyPr>
          <a:lstStyle>
            <a:lvl1pPr>
              <a:defRPr sz="7500" b="0" i="0">
                <a:solidFill>
                  <a:srgbClr val="0069AA"/>
                </a:solidFill>
                <a:latin typeface="Arial"/>
                <a:cs typeface="Arial"/>
              </a:defRPr>
            </a:lvl1pPr>
          </a:lstStyle>
          <a:p>
            <a:endParaRPr/>
          </a:p>
        </p:txBody>
      </p:sp>
      <p:sp>
        <p:nvSpPr>
          <p:cNvPr id="3" name="Holder 3"/>
          <p:cNvSpPr>
            <a:spLocks noGrp="1"/>
          </p:cNvSpPr>
          <p:nvPr>
            <p:ph type="body" idx="1"/>
          </p:nvPr>
        </p:nvSpPr>
        <p:spPr>
          <a:xfrm>
            <a:off x="1252984" y="3293373"/>
            <a:ext cx="15782031" cy="6557009"/>
          </a:xfrm>
          <a:prstGeom prst="rect">
            <a:avLst/>
          </a:prstGeom>
        </p:spPr>
        <p:txBody>
          <a:bodyPr wrap="square" lIns="0" tIns="0" rIns="0" bIns="0">
            <a:spAutoFit/>
          </a:bodyPr>
          <a:lstStyle>
            <a:lvl1pPr>
              <a:defRPr sz="2650" b="0" i="0">
                <a:solidFill>
                  <a:schemeClr val="tx1"/>
                </a:solidFill>
                <a:latin typeface="Arial"/>
                <a:cs typeface="Arial"/>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1/18/2021</a:t>
            </a:fld>
            <a:endParaRPr lang="en-US" dirty="0"/>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mailto:sales@myfuturehealth.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56391"/>
            <a:ext cx="18288000" cy="10287000"/>
          </a:xfrm>
          <a:custGeom>
            <a:avLst/>
            <a:gdLst/>
            <a:ahLst/>
            <a:cxnLst/>
            <a:rect l="l" t="t" r="r" b="b"/>
            <a:pathLst>
              <a:path w="18288000" h="10287000">
                <a:moveTo>
                  <a:pt x="0" y="0"/>
                </a:moveTo>
                <a:lnTo>
                  <a:pt x="18287999" y="0"/>
                </a:lnTo>
                <a:lnTo>
                  <a:pt x="18287999" y="10286999"/>
                </a:lnTo>
                <a:lnTo>
                  <a:pt x="0" y="10286999"/>
                </a:lnTo>
                <a:lnTo>
                  <a:pt x="0" y="0"/>
                </a:lnTo>
                <a:close/>
              </a:path>
            </a:pathLst>
          </a:custGeom>
          <a:solidFill>
            <a:srgbClr val="0069AA"/>
          </a:solidFill>
        </p:spPr>
        <p:txBody>
          <a:bodyPr wrap="square" lIns="0" tIns="0" rIns="0" bIns="0" rtlCol="0"/>
          <a:lstStyle/>
          <a:p>
            <a:endParaRPr dirty="0"/>
          </a:p>
        </p:txBody>
      </p:sp>
      <p:sp>
        <p:nvSpPr>
          <p:cNvPr id="3" name="object 3"/>
          <p:cNvSpPr/>
          <p:nvPr/>
        </p:nvSpPr>
        <p:spPr>
          <a:xfrm>
            <a:off x="0" y="0"/>
            <a:ext cx="6965433" cy="10286999"/>
          </a:xfrm>
          <a:prstGeom prst="rect">
            <a:avLst/>
          </a:prstGeom>
          <a:blipFill>
            <a:blip r:embed="rId2" cstate="print"/>
            <a:stretch>
              <a:fillRect/>
            </a:stretch>
          </a:blipFill>
        </p:spPr>
        <p:txBody>
          <a:bodyPr wrap="square" lIns="0" tIns="0" rIns="0" bIns="0" rtlCol="0"/>
          <a:lstStyle/>
          <a:p>
            <a:endParaRPr dirty="0"/>
          </a:p>
        </p:txBody>
      </p:sp>
      <p:sp>
        <p:nvSpPr>
          <p:cNvPr id="4" name="object 4"/>
          <p:cNvSpPr/>
          <p:nvPr/>
        </p:nvSpPr>
        <p:spPr>
          <a:xfrm>
            <a:off x="6965432" y="6881465"/>
            <a:ext cx="8960367" cy="57150"/>
          </a:xfrm>
          <a:custGeom>
            <a:avLst/>
            <a:gdLst/>
            <a:ahLst/>
            <a:cxnLst/>
            <a:rect l="l" t="t" r="r" b="b"/>
            <a:pathLst>
              <a:path w="4914900" h="104775">
                <a:moveTo>
                  <a:pt x="0" y="0"/>
                </a:moveTo>
                <a:lnTo>
                  <a:pt x="4914899" y="0"/>
                </a:lnTo>
                <a:lnTo>
                  <a:pt x="4914899" y="104774"/>
                </a:lnTo>
                <a:lnTo>
                  <a:pt x="0" y="104774"/>
                </a:lnTo>
                <a:lnTo>
                  <a:pt x="0" y="0"/>
                </a:lnTo>
                <a:close/>
              </a:path>
            </a:pathLst>
          </a:custGeom>
          <a:solidFill>
            <a:srgbClr val="FFFFFF"/>
          </a:solidFill>
        </p:spPr>
        <p:txBody>
          <a:bodyPr wrap="square" lIns="0" tIns="0" rIns="0" bIns="0" rtlCol="0"/>
          <a:lstStyle/>
          <a:p>
            <a:endParaRPr dirty="0"/>
          </a:p>
        </p:txBody>
      </p:sp>
      <p:sp>
        <p:nvSpPr>
          <p:cNvPr id="5" name="object 5"/>
          <p:cNvSpPr/>
          <p:nvPr/>
        </p:nvSpPr>
        <p:spPr>
          <a:xfrm>
            <a:off x="2268382" y="1430839"/>
            <a:ext cx="1676400" cy="1143000"/>
          </a:xfrm>
          <a:prstGeom prst="rect">
            <a:avLst/>
          </a:prstGeom>
          <a:blipFill>
            <a:blip r:embed="rId3" cstate="print"/>
            <a:stretch>
              <a:fillRect/>
            </a:stretch>
          </a:blipFill>
        </p:spPr>
        <p:txBody>
          <a:bodyPr wrap="square" lIns="0" tIns="0" rIns="0" bIns="0" rtlCol="0"/>
          <a:lstStyle/>
          <a:p>
            <a:endParaRPr dirty="0"/>
          </a:p>
        </p:txBody>
      </p:sp>
      <p:sp>
        <p:nvSpPr>
          <p:cNvPr id="6" name="object 6"/>
          <p:cNvSpPr txBox="1">
            <a:spLocks noGrp="1"/>
          </p:cNvSpPr>
          <p:nvPr>
            <p:ph type="title"/>
          </p:nvPr>
        </p:nvSpPr>
        <p:spPr>
          <a:xfrm>
            <a:off x="7367151" y="745728"/>
            <a:ext cx="10289540" cy="5750292"/>
          </a:xfrm>
          <a:prstGeom prst="rect">
            <a:avLst/>
          </a:prstGeom>
        </p:spPr>
        <p:txBody>
          <a:bodyPr vert="horz" wrap="square" lIns="0" tIns="635000" rIns="0" bIns="0" rtlCol="0">
            <a:spAutoFit/>
          </a:bodyPr>
          <a:lstStyle/>
          <a:p>
            <a:pPr marL="12700">
              <a:lnSpc>
                <a:spcPct val="100000"/>
              </a:lnSpc>
              <a:spcBef>
                <a:spcPts val="5000"/>
              </a:spcBef>
            </a:pPr>
            <a:r>
              <a:rPr lang="en-US" sz="6000" dirty="0">
                <a:solidFill>
                  <a:srgbClr val="FFFFFF"/>
                </a:solidFill>
              </a:rPr>
              <a:t>Insurance For Students &amp;</a:t>
            </a:r>
            <a:br>
              <a:rPr lang="en-US" sz="9600" dirty="0">
                <a:solidFill>
                  <a:srgbClr val="FFFFFF"/>
                </a:solidFill>
              </a:rPr>
            </a:br>
            <a:r>
              <a:rPr sz="6000" dirty="0">
                <a:solidFill>
                  <a:srgbClr val="FFFFFF"/>
                </a:solidFill>
              </a:rPr>
              <a:t>F</a:t>
            </a:r>
            <a:r>
              <a:rPr lang="en-US" sz="6000" dirty="0">
                <a:solidFill>
                  <a:srgbClr val="FFFFFF"/>
                </a:solidFill>
              </a:rPr>
              <a:t>uture</a:t>
            </a:r>
            <a:r>
              <a:rPr sz="6000" b="1" dirty="0">
                <a:solidFill>
                  <a:srgbClr val="FFFFFF"/>
                </a:solidFill>
              </a:rPr>
              <a:t>H</a:t>
            </a:r>
            <a:r>
              <a:rPr lang="en-US" sz="6000" b="1" dirty="0">
                <a:solidFill>
                  <a:srgbClr val="FFFFFF"/>
                </a:solidFill>
              </a:rPr>
              <a:t>ealth</a:t>
            </a:r>
            <a:br>
              <a:rPr lang="en-US" sz="4400" dirty="0">
                <a:solidFill>
                  <a:srgbClr val="FFFFFF"/>
                </a:solidFill>
              </a:rPr>
            </a:br>
            <a:br>
              <a:rPr lang="en-US" sz="4400" dirty="0">
                <a:solidFill>
                  <a:srgbClr val="FFFFFF"/>
                </a:solidFill>
              </a:rPr>
            </a:br>
            <a:br>
              <a:rPr lang="en-US" sz="4400" dirty="0">
                <a:solidFill>
                  <a:srgbClr val="FFFFFF"/>
                </a:solidFill>
              </a:rPr>
            </a:br>
            <a:br>
              <a:rPr lang="en-US" sz="4400" dirty="0">
                <a:solidFill>
                  <a:srgbClr val="FFFFFF"/>
                </a:solidFill>
              </a:rPr>
            </a:br>
            <a:r>
              <a:rPr sz="4000" i="1" dirty="0">
                <a:solidFill>
                  <a:srgbClr val="FFFFFF"/>
                </a:solidFill>
              </a:rPr>
              <a:t>THE NEXT GENERATION OF STUDENT HEALTH INSURANCE</a:t>
            </a:r>
            <a:r>
              <a:rPr lang="en-US" sz="4000" i="1" dirty="0">
                <a:solidFill>
                  <a:srgbClr val="FFFFFF"/>
                </a:solidFill>
              </a:rPr>
              <a:t> PROGRAMS</a:t>
            </a:r>
            <a:endParaRPr sz="4400" i="1" dirty="0"/>
          </a:p>
        </p:txBody>
      </p:sp>
      <p:sp>
        <p:nvSpPr>
          <p:cNvPr id="7" name="object 7"/>
          <p:cNvSpPr txBox="1"/>
          <p:nvPr/>
        </p:nvSpPr>
        <p:spPr>
          <a:xfrm>
            <a:off x="12649200" y="7067749"/>
            <a:ext cx="5181600" cy="1180451"/>
          </a:xfrm>
          <a:prstGeom prst="rect">
            <a:avLst/>
          </a:prstGeom>
        </p:spPr>
        <p:txBody>
          <a:bodyPr vert="horz" wrap="square" lIns="0" tIns="13335" rIns="0" bIns="0" rtlCol="0">
            <a:spAutoFit/>
          </a:bodyPr>
          <a:lstStyle/>
          <a:p>
            <a:pPr algn="ctr">
              <a:lnSpc>
                <a:spcPct val="100000"/>
              </a:lnSpc>
              <a:spcBef>
                <a:spcPts val="105"/>
              </a:spcBef>
            </a:pPr>
            <a:endParaRPr lang="en-US" sz="2250" spc="210" dirty="0">
              <a:solidFill>
                <a:srgbClr val="FFFFFF"/>
              </a:solidFill>
              <a:latin typeface="Arial"/>
              <a:cs typeface="Arial"/>
            </a:endParaRPr>
          </a:p>
          <a:p>
            <a:pPr algn="ctr">
              <a:lnSpc>
                <a:spcPct val="100000"/>
              </a:lnSpc>
              <a:spcBef>
                <a:spcPts val="105"/>
              </a:spcBef>
            </a:pPr>
            <a:endParaRPr lang="en-US" sz="2250" spc="210" dirty="0">
              <a:solidFill>
                <a:srgbClr val="FFFFFF"/>
              </a:solidFill>
              <a:latin typeface="Arial"/>
              <a:cs typeface="Arial"/>
            </a:endParaRPr>
          </a:p>
          <a:p>
            <a:pPr>
              <a:lnSpc>
                <a:spcPct val="100000"/>
              </a:lnSpc>
              <a:spcBef>
                <a:spcPts val="25"/>
              </a:spcBef>
            </a:pPr>
            <a:endParaRPr sz="3000" dirty="0">
              <a:latin typeface="Arial"/>
              <a:cs typeface="Arial"/>
            </a:endParaRPr>
          </a:p>
        </p:txBody>
      </p:sp>
      <p:pic>
        <p:nvPicPr>
          <p:cNvPr id="9" name="Picture 8">
            <a:extLst>
              <a:ext uri="{FF2B5EF4-FFF2-40B4-BE49-F238E27FC236}">
                <a16:creationId xmlns:a16="http://schemas.microsoft.com/office/drawing/2014/main" id="{78772AE8-D7C7-45C2-AE5F-DEBAF257CE7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57200" y="140109"/>
            <a:ext cx="1918753" cy="1365740"/>
          </a:xfrm>
          <a:prstGeom prst="rect">
            <a:avLst/>
          </a:prstGeom>
        </p:spPr>
      </p:pic>
      <p:sp>
        <p:nvSpPr>
          <p:cNvPr id="8" name="TextBox 7">
            <a:extLst>
              <a:ext uri="{FF2B5EF4-FFF2-40B4-BE49-F238E27FC236}">
                <a16:creationId xmlns:a16="http://schemas.microsoft.com/office/drawing/2014/main" id="{08471AF7-F7A9-4C11-B7E5-130AF98DBB29}"/>
              </a:ext>
            </a:extLst>
          </p:cNvPr>
          <p:cNvSpPr txBox="1"/>
          <p:nvPr/>
        </p:nvSpPr>
        <p:spPr>
          <a:xfrm>
            <a:off x="7584896" y="7226225"/>
            <a:ext cx="9854049" cy="2523768"/>
          </a:xfrm>
          <a:prstGeom prst="rect">
            <a:avLst/>
          </a:prstGeom>
          <a:noFill/>
        </p:spPr>
        <p:txBody>
          <a:bodyPr wrap="square" rtlCol="0">
            <a:spAutoFit/>
          </a:bodyPr>
          <a:lstStyle/>
          <a:p>
            <a:pPr algn="ctr"/>
            <a:r>
              <a:rPr lang="en-US" sz="2250" dirty="0">
                <a:solidFill>
                  <a:schemeClr val="bg1"/>
                </a:solidFill>
                <a:latin typeface="Arial" panose="020B0604020202020204" pitchFamily="34" charset="0"/>
                <a:cs typeface="Arial" panose="020B0604020202020204" pitchFamily="34" charset="0"/>
              </a:rPr>
              <a:t>1690 S Congress Ave. Suite 101</a:t>
            </a:r>
          </a:p>
          <a:p>
            <a:pPr algn="ctr"/>
            <a:r>
              <a:rPr lang="en-US" sz="2250" dirty="0">
                <a:solidFill>
                  <a:schemeClr val="bg1"/>
                </a:solidFill>
                <a:latin typeface="Arial" panose="020B0604020202020204" pitchFamily="34" charset="0"/>
                <a:cs typeface="Arial" panose="020B0604020202020204" pitchFamily="34" charset="0"/>
              </a:rPr>
              <a:t>Delray Beach, FL 33445</a:t>
            </a:r>
          </a:p>
          <a:p>
            <a:pPr algn="ctr"/>
            <a:endParaRPr lang="en-US" sz="2250" dirty="0">
              <a:solidFill>
                <a:schemeClr val="bg1"/>
              </a:solidFill>
              <a:latin typeface="Arial" panose="020B0604020202020204" pitchFamily="34" charset="0"/>
              <a:cs typeface="Arial" panose="020B0604020202020204" pitchFamily="34" charset="0"/>
            </a:endParaRPr>
          </a:p>
          <a:p>
            <a:pPr algn="ctr">
              <a:lnSpc>
                <a:spcPct val="100000"/>
              </a:lnSpc>
              <a:spcBef>
                <a:spcPts val="5"/>
              </a:spcBef>
            </a:pPr>
            <a:r>
              <a:rPr lang="en-US" sz="2000" dirty="0">
                <a:solidFill>
                  <a:schemeClr val="bg1"/>
                </a:solidFill>
                <a:latin typeface="Arial" panose="020B0604020202020204" pitchFamily="34" charset="0"/>
                <a:cs typeface="Arial" panose="020B0604020202020204" pitchFamily="34" charset="0"/>
              </a:rPr>
              <a:t>800-356-1235  /  </a:t>
            </a:r>
            <a:r>
              <a:rPr lang="en-US" sz="2000" spc="130" dirty="0">
                <a:solidFill>
                  <a:srgbClr val="FFFFFF"/>
                </a:solidFill>
                <a:latin typeface="Arial"/>
                <a:cs typeface="Arial"/>
              </a:rPr>
              <a:t>855-681-4141</a:t>
            </a:r>
            <a:endParaRPr lang="en-US" sz="2000" dirty="0">
              <a:latin typeface="Arial"/>
              <a:cs typeface="Arial"/>
            </a:endParaRPr>
          </a:p>
          <a:p>
            <a:pPr algn="ctr">
              <a:lnSpc>
                <a:spcPct val="100000"/>
              </a:lnSpc>
            </a:pPr>
            <a:endParaRPr lang="en-US" sz="2000" b="1" spc="195" dirty="0">
              <a:solidFill>
                <a:srgbClr val="FFFFFF"/>
              </a:solidFill>
              <a:latin typeface="Tahoma"/>
              <a:cs typeface="Tahoma"/>
            </a:endParaRPr>
          </a:p>
          <a:p>
            <a:pPr algn="ctr">
              <a:lnSpc>
                <a:spcPct val="100000"/>
              </a:lnSpc>
            </a:pPr>
            <a:r>
              <a:rPr lang="en-US" sz="2000" b="1" spc="195" dirty="0">
                <a:solidFill>
                  <a:srgbClr val="FFFFFF"/>
                </a:solidFill>
                <a:latin typeface="Tahoma"/>
                <a:cs typeface="Tahoma"/>
              </a:rPr>
              <a:t>www.MyFutureHealth.com</a:t>
            </a:r>
            <a:endParaRPr lang="en-US" sz="2000" dirty="0">
              <a:latin typeface="Tahoma"/>
              <a:cs typeface="Tahoma"/>
            </a:endParaRPr>
          </a:p>
          <a:p>
            <a:pPr algn="ctr"/>
            <a:endParaRPr lang="en-US" sz="800" dirty="0">
              <a:solidFill>
                <a:schemeClr val="bg1"/>
              </a:solidFill>
              <a:latin typeface="Arial" panose="020B0604020202020204" pitchFamily="34" charset="0"/>
              <a:cs typeface="Arial" panose="020B0604020202020204" pitchFamily="34" charset="0"/>
            </a:endParaRPr>
          </a:p>
          <a:p>
            <a:pPr algn="ctr"/>
            <a:r>
              <a:rPr lang="en-US" sz="2250" b="1" dirty="0">
                <a:solidFill>
                  <a:schemeClr val="bg1"/>
                </a:solidFill>
                <a:latin typeface="Arial" panose="020B0604020202020204" pitchFamily="34" charset="0"/>
                <a:cs typeface="Arial" panose="020B0604020202020204" pitchFamily="34" charset="0"/>
              </a:rPr>
              <a:t>www.insuranceforstudents.com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1782180" y="0"/>
            <a:ext cx="6505818" cy="10286998"/>
          </a:xfrm>
          <a:prstGeom prst="rect">
            <a:avLst/>
          </a:prstGeom>
          <a:blipFill>
            <a:blip r:embed="rId2" cstate="print"/>
            <a:stretch>
              <a:fillRect/>
            </a:stretch>
          </a:blipFill>
        </p:spPr>
        <p:txBody>
          <a:bodyPr wrap="square" lIns="0" tIns="0" rIns="0" bIns="0" rtlCol="0"/>
          <a:lstStyle/>
          <a:p>
            <a:endParaRPr dirty="0"/>
          </a:p>
        </p:txBody>
      </p:sp>
      <p:sp>
        <p:nvSpPr>
          <p:cNvPr id="3" name="object 3"/>
          <p:cNvSpPr txBox="1">
            <a:spLocks noGrp="1"/>
          </p:cNvSpPr>
          <p:nvPr>
            <p:ph type="title"/>
          </p:nvPr>
        </p:nvSpPr>
        <p:spPr>
          <a:xfrm>
            <a:off x="4956269" y="578827"/>
            <a:ext cx="6400140" cy="1862048"/>
          </a:xfrm>
          <a:prstGeom prst="rect">
            <a:avLst/>
          </a:prstGeom>
        </p:spPr>
        <p:txBody>
          <a:bodyPr vert="horz" wrap="square" lIns="0" tIns="15240" rIns="0" bIns="0" rtlCol="0">
            <a:spAutoFit/>
          </a:bodyPr>
          <a:lstStyle/>
          <a:p>
            <a:pPr marL="12700" algn="r">
              <a:lnSpc>
                <a:spcPct val="100000"/>
              </a:lnSpc>
              <a:spcBef>
                <a:spcPts val="120"/>
              </a:spcBef>
            </a:pPr>
            <a:r>
              <a:rPr sz="6000" spc="100" dirty="0"/>
              <a:t>PRESENTATION</a:t>
            </a:r>
            <a:br>
              <a:rPr lang="en-US" sz="6000" spc="100" dirty="0"/>
            </a:br>
            <a:r>
              <a:rPr lang="en-US" sz="6000" spc="100" dirty="0">
                <a:solidFill>
                  <a:srgbClr val="0069AA"/>
                </a:solidFill>
                <a:latin typeface="Arial"/>
                <a:ea typeface="+mj-ea"/>
                <a:cs typeface="Arial"/>
              </a:rPr>
              <a:t>OUTLINE</a:t>
            </a:r>
            <a:endParaRPr sz="6000" spc="100" dirty="0"/>
          </a:p>
        </p:txBody>
      </p:sp>
      <p:sp>
        <p:nvSpPr>
          <p:cNvPr id="4" name="object 4"/>
          <p:cNvSpPr txBox="1"/>
          <p:nvPr/>
        </p:nvSpPr>
        <p:spPr>
          <a:xfrm>
            <a:off x="7066369" y="2857500"/>
            <a:ext cx="3766267" cy="1874872"/>
          </a:xfrm>
          <a:prstGeom prst="rect">
            <a:avLst/>
          </a:prstGeom>
        </p:spPr>
        <p:txBody>
          <a:bodyPr vert="horz" wrap="square" lIns="0" tIns="15240" rIns="0" bIns="0" rtlCol="0">
            <a:spAutoFit/>
          </a:bodyPr>
          <a:lstStyle/>
          <a:p>
            <a:pPr marL="12700" algn="r">
              <a:lnSpc>
                <a:spcPct val="100000"/>
              </a:lnSpc>
              <a:spcBef>
                <a:spcPts val="120"/>
              </a:spcBef>
            </a:pPr>
            <a:endParaRPr lang="en-US" sz="6000" spc="100" dirty="0">
              <a:solidFill>
                <a:srgbClr val="0069AA"/>
              </a:solidFill>
              <a:latin typeface="Arial"/>
              <a:ea typeface="+mj-ea"/>
              <a:cs typeface="Arial"/>
            </a:endParaRPr>
          </a:p>
          <a:p>
            <a:pPr marL="12700" algn="r">
              <a:lnSpc>
                <a:spcPct val="100000"/>
              </a:lnSpc>
              <a:spcBef>
                <a:spcPts val="120"/>
              </a:spcBef>
            </a:pPr>
            <a:endParaRPr sz="6000" spc="100" dirty="0">
              <a:solidFill>
                <a:srgbClr val="0069AA"/>
              </a:solidFill>
              <a:latin typeface="Arial"/>
              <a:ea typeface="+mj-ea"/>
              <a:cs typeface="Arial"/>
            </a:endParaRPr>
          </a:p>
        </p:txBody>
      </p:sp>
      <p:sp>
        <p:nvSpPr>
          <p:cNvPr id="10" name="object 10"/>
          <p:cNvSpPr txBox="1"/>
          <p:nvPr/>
        </p:nvSpPr>
        <p:spPr>
          <a:xfrm>
            <a:off x="1826996" y="4149864"/>
            <a:ext cx="8306264" cy="3697166"/>
          </a:xfrm>
          <a:prstGeom prst="rect">
            <a:avLst/>
          </a:prstGeom>
        </p:spPr>
        <p:txBody>
          <a:bodyPr vert="horz" wrap="square" lIns="0" tIns="156210" rIns="0" bIns="0" rtlCol="0">
            <a:spAutoFit/>
          </a:bodyPr>
          <a:lstStyle/>
          <a:p>
            <a:pPr marL="469900" indent="-457200">
              <a:lnSpc>
                <a:spcPct val="100000"/>
              </a:lnSpc>
              <a:spcBef>
                <a:spcPts val="1230"/>
              </a:spcBef>
              <a:buFont typeface="Arial" panose="020B0604020202020204" pitchFamily="34" charset="0"/>
              <a:buChar char="•"/>
            </a:pPr>
            <a:r>
              <a:rPr lang="en-US" sz="3000" dirty="0">
                <a:latin typeface="Arial" panose="020B0604020202020204" pitchFamily="34" charset="0"/>
                <a:cs typeface="Arial" panose="020B0604020202020204" pitchFamily="34" charset="0"/>
              </a:rPr>
              <a:t>Background</a:t>
            </a:r>
          </a:p>
          <a:p>
            <a:pPr marL="469900" indent="-457200">
              <a:lnSpc>
                <a:spcPct val="100000"/>
              </a:lnSpc>
              <a:spcBef>
                <a:spcPts val="1230"/>
              </a:spcBef>
              <a:buFont typeface="Arial" panose="020B0604020202020204" pitchFamily="34" charset="0"/>
              <a:buChar char="•"/>
            </a:pPr>
            <a:r>
              <a:rPr lang="en-US" sz="3000" dirty="0">
                <a:latin typeface="Arial" panose="020B0604020202020204" pitchFamily="34" charset="0"/>
                <a:cs typeface="Arial" panose="020B0604020202020204" pitchFamily="34" charset="0"/>
              </a:rPr>
              <a:t>Combined Experience</a:t>
            </a:r>
          </a:p>
          <a:p>
            <a:pPr marL="469900" indent="-457200">
              <a:lnSpc>
                <a:spcPct val="100000"/>
              </a:lnSpc>
              <a:spcBef>
                <a:spcPts val="1230"/>
              </a:spcBef>
              <a:buFont typeface="Arial" panose="020B0604020202020204" pitchFamily="34" charset="0"/>
              <a:buChar char="•"/>
            </a:pPr>
            <a:r>
              <a:rPr lang="en-US" sz="3000" dirty="0">
                <a:latin typeface="Arial" panose="020B0604020202020204" pitchFamily="34" charset="0"/>
                <a:cs typeface="Arial" panose="020B0604020202020204" pitchFamily="34" charset="0"/>
              </a:rPr>
              <a:t>Critical Campus Concern</a:t>
            </a:r>
          </a:p>
          <a:p>
            <a:pPr marL="469900" indent="-457200">
              <a:spcBef>
                <a:spcPts val="1230"/>
              </a:spcBef>
              <a:buFont typeface="Arial" panose="020B0604020202020204" pitchFamily="34" charset="0"/>
              <a:buChar char="•"/>
            </a:pPr>
            <a:r>
              <a:rPr lang="en-US" sz="3000" dirty="0">
                <a:latin typeface="Arial" panose="020B0604020202020204" pitchFamily="34" charset="0"/>
                <a:cs typeface="Arial" panose="020B0604020202020204" pitchFamily="34" charset="0"/>
              </a:rPr>
              <a:t>Next Generation of Student Health Insurance </a:t>
            </a:r>
          </a:p>
          <a:p>
            <a:pPr marL="469900" indent="-457200">
              <a:lnSpc>
                <a:spcPct val="100000"/>
              </a:lnSpc>
              <a:spcBef>
                <a:spcPts val="1230"/>
              </a:spcBef>
              <a:buFont typeface="Arial" panose="020B0604020202020204" pitchFamily="34" charset="0"/>
              <a:buChar char="•"/>
            </a:pPr>
            <a:r>
              <a:rPr lang="en-US" sz="3000" dirty="0">
                <a:latin typeface="Arial" panose="020B0604020202020204" pitchFamily="34" charset="0"/>
                <a:cs typeface="Arial" panose="020B0604020202020204" pitchFamily="34" charset="0"/>
              </a:rPr>
              <a:t>Why IFS &amp; Future</a:t>
            </a:r>
            <a:r>
              <a:rPr lang="en-US" sz="3000" b="1" dirty="0">
                <a:latin typeface="Arial" panose="020B0604020202020204" pitchFamily="34" charset="0"/>
                <a:cs typeface="Arial" panose="020B0604020202020204" pitchFamily="34" charset="0"/>
              </a:rPr>
              <a:t>Health</a:t>
            </a:r>
            <a:r>
              <a:rPr lang="en-US" sz="3000" dirty="0">
                <a:latin typeface="Arial" panose="020B0604020202020204" pitchFamily="34" charset="0"/>
                <a:cs typeface="Arial" panose="020B0604020202020204" pitchFamily="34" charset="0"/>
              </a:rPr>
              <a:t> </a:t>
            </a:r>
          </a:p>
          <a:p>
            <a:pPr marL="469900" indent="-457200">
              <a:lnSpc>
                <a:spcPct val="100000"/>
              </a:lnSpc>
              <a:spcBef>
                <a:spcPts val="1230"/>
              </a:spcBef>
              <a:buFont typeface="Arial" panose="020B0604020202020204" pitchFamily="34" charset="0"/>
              <a:buChar char="•"/>
            </a:pPr>
            <a:r>
              <a:rPr lang="en-US" sz="3000" dirty="0">
                <a:latin typeface="Arial" panose="020B0604020202020204" pitchFamily="34" charset="0"/>
                <a:cs typeface="Arial" panose="020B0604020202020204" pitchFamily="34" charset="0"/>
              </a:rPr>
              <a:t>Benefits of working with IFS &amp; </a:t>
            </a:r>
            <a:r>
              <a:rPr lang="en-US" sz="3000" b="1" dirty="0">
                <a:latin typeface="Arial" panose="020B0604020202020204" pitchFamily="34" charset="0"/>
                <a:cs typeface="Arial" panose="020B0604020202020204" pitchFamily="34" charset="0"/>
              </a:rPr>
              <a:t>FutureHealth</a:t>
            </a:r>
          </a:p>
        </p:txBody>
      </p:sp>
      <p:sp>
        <p:nvSpPr>
          <p:cNvPr id="11" name="object 11"/>
          <p:cNvSpPr/>
          <p:nvPr/>
        </p:nvSpPr>
        <p:spPr>
          <a:xfrm>
            <a:off x="4939737" y="3019702"/>
            <a:ext cx="6875780" cy="104775"/>
          </a:xfrm>
          <a:custGeom>
            <a:avLst/>
            <a:gdLst/>
            <a:ahLst/>
            <a:cxnLst/>
            <a:rect l="l" t="t" r="r" b="b"/>
            <a:pathLst>
              <a:path w="6875780" h="104775">
                <a:moveTo>
                  <a:pt x="0" y="0"/>
                </a:moveTo>
                <a:lnTo>
                  <a:pt x="6875346" y="0"/>
                </a:lnTo>
                <a:lnTo>
                  <a:pt x="6875346" y="104774"/>
                </a:lnTo>
                <a:lnTo>
                  <a:pt x="0" y="104774"/>
                </a:lnTo>
                <a:lnTo>
                  <a:pt x="0" y="0"/>
                </a:lnTo>
                <a:close/>
              </a:path>
            </a:pathLst>
          </a:custGeom>
          <a:solidFill>
            <a:srgbClr val="0069AA"/>
          </a:solidFill>
        </p:spPr>
        <p:txBody>
          <a:bodyPr wrap="square" lIns="0" tIns="0" rIns="0" bIns="0" rtlCol="0"/>
          <a:lstStyle/>
          <a:p>
            <a:endParaRPr dirty="0"/>
          </a:p>
        </p:txBody>
      </p:sp>
      <p:sp>
        <p:nvSpPr>
          <p:cNvPr id="12" name="object 12"/>
          <p:cNvSpPr/>
          <p:nvPr/>
        </p:nvSpPr>
        <p:spPr>
          <a:xfrm>
            <a:off x="2078800" y="1487180"/>
            <a:ext cx="1927925" cy="1177013"/>
          </a:xfrm>
          <a:prstGeom prst="rect">
            <a:avLst/>
          </a:prstGeom>
          <a:blipFill>
            <a:blip r:embed="rId3" cstate="print"/>
            <a:stretch>
              <a:fillRect/>
            </a:stretch>
          </a:blipFill>
        </p:spPr>
        <p:txBody>
          <a:bodyPr wrap="square" lIns="0" tIns="0" rIns="0" bIns="0" rtlCol="0"/>
          <a:lstStyle/>
          <a:p>
            <a:endParaRPr dirty="0"/>
          </a:p>
        </p:txBody>
      </p:sp>
      <p:pic>
        <p:nvPicPr>
          <p:cNvPr id="8" name="Picture 7">
            <a:extLst>
              <a:ext uri="{FF2B5EF4-FFF2-40B4-BE49-F238E27FC236}">
                <a16:creationId xmlns:a16="http://schemas.microsoft.com/office/drawing/2014/main" id="{1F69AB28-D7C1-487A-BD10-45D645301C5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84828" y="159797"/>
            <a:ext cx="1863067" cy="132610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429385" y="3771900"/>
            <a:ext cx="15429230" cy="533479"/>
          </a:xfrm>
          <a:prstGeom prst="rect">
            <a:avLst/>
          </a:prstGeom>
        </p:spPr>
        <p:txBody>
          <a:bodyPr vert="horz" wrap="square" lIns="0" tIns="24130" rIns="0" bIns="0" rtlCol="0">
            <a:spAutoFit/>
          </a:bodyPr>
          <a:lstStyle/>
          <a:p>
            <a:pPr marL="469900" marR="5080" indent="-457200" algn="just">
              <a:lnSpc>
                <a:spcPct val="116700"/>
              </a:lnSpc>
              <a:spcBef>
                <a:spcPts val="190"/>
              </a:spcBef>
              <a:buFont typeface="Arial" panose="020B0604020202020204" pitchFamily="34" charset="0"/>
              <a:buChar char="•"/>
            </a:pPr>
            <a:endParaRPr lang="en-US" sz="3100" dirty="0">
              <a:latin typeface="Arial"/>
              <a:cs typeface="Arial"/>
            </a:endParaRPr>
          </a:p>
        </p:txBody>
      </p:sp>
      <p:sp>
        <p:nvSpPr>
          <p:cNvPr id="3" name="object 3"/>
          <p:cNvSpPr txBox="1">
            <a:spLocks noGrp="1"/>
          </p:cNvSpPr>
          <p:nvPr>
            <p:ph type="title"/>
          </p:nvPr>
        </p:nvSpPr>
        <p:spPr>
          <a:xfrm>
            <a:off x="685800" y="403646"/>
            <a:ext cx="9846074" cy="938719"/>
          </a:xfrm>
          <a:prstGeom prst="rect">
            <a:avLst/>
          </a:prstGeom>
        </p:spPr>
        <p:txBody>
          <a:bodyPr vert="horz" wrap="square" lIns="0" tIns="15240" rIns="0" bIns="0" rtlCol="0">
            <a:spAutoFit/>
          </a:bodyPr>
          <a:lstStyle/>
          <a:p>
            <a:pPr marL="12700">
              <a:lnSpc>
                <a:spcPct val="100000"/>
              </a:lnSpc>
              <a:spcBef>
                <a:spcPts val="120"/>
              </a:spcBef>
            </a:pPr>
            <a:r>
              <a:rPr lang="en-US" sz="6000" b="1" spc="100" dirty="0"/>
              <a:t>BACKGROUND</a:t>
            </a:r>
            <a:endParaRPr sz="6000" b="1" spc="100" dirty="0"/>
          </a:p>
        </p:txBody>
      </p:sp>
      <p:sp>
        <p:nvSpPr>
          <p:cNvPr id="4" name="object 4"/>
          <p:cNvSpPr/>
          <p:nvPr/>
        </p:nvSpPr>
        <p:spPr>
          <a:xfrm>
            <a:off x="-326139" y="1646447"/>
            <a:ext cx="9274810" cy="114300"/>
          </a:xfrm>
          <a:custGeom>
            <a:avLst/>
            <a:gdLst/>
            <a:ahLst/>
            <a:cxnLst/>
            <a:rect l="l" t="t" r="r" b="b"/>
            <a:pathLst>
              <a:path w="9274810" h="114300">
                <a:moveTo>
                  <a:pt x="0" y="0"/>
                </a:moveTo>
                <a:lnTo>
                  <a:pt x="9274754" y="0"/>
                </a:lnTo>
                <a:lnTo>
                  <a:pt x="9274754" y="114299"/>
                </a:lnTo>
                <a:lnTo>
                  <a:pt x="0" y="114299"/>
                </a:lnTo>
                <a:lnTo>
                  <a:pt x="0" y="0"/>
                </a:lnTo>
                <a:close/>
              </a:path>
            </a:pathLst>
          </a:custGeom>
          <a:solidFill>
            <a:srgbClr val="0069AA"/>
          </a:solidFill>
        </p:spPr>
        <p:txBody>
          <a:bodyPr wrap="square" lIns="0" tIns="0" rIns="0" bIns="0" rtlCol="0"/>
          <a:lstStyle/>
          <a:p>
            <a:endParaRPr dirty="0"/>
          </a:p>
        </p:txBody>
      </p:sp>
      <p:sp>
        <p:nvSpPr>
          <p:cNvPr id="7" name="TextBox 6">
            <a:extLst>
              <a:ext uri="{FF2B5EF4-FFF2-40B4-BE49-F238E27FC236}">
                <a16:creationId xmlns:a16="http://schemas.microsoft.com/office/drawing/2014/main" id="{42CDD901-7F9E-40C2-ADAA-E300A61982D2}"/>
              </a:ext>
            </a:extLst>
          </p:cNvPr>
          <p:cNvSpPr txBox="1"/>
          <p:nvPr/>
        </p:nvSpPr>
        <p:spPr>
          <a:xfrm>
            <a:off x="685800" y="2267056"/>
            <a:ext cx="16506692" cy="4708981"/>
          </a:xfrm>
          <a:prstGeom prst="rect">
            <a:avLst/>
          </a:prstGeom>
          <a:noFill/>
        </p:spPr>
        <p:txBody>
          <a:bodyPr wrap="square">
            <a:spAutoFit/>
          </a:bodyPr>
          <a:lstStyle/>
          <a:p>
            <a:pPr marL="457200" indent="-457200" algn="just">
              <a:buFont typeface="Arial" panose="020B0604020202020204" pitchFamily="34" charset="0"/>
              <a:buChar char="•"/>
            </a:pPr>
            <a:r>
              <a:rPr lang="en-US" sz="3000" dirty="0">
                <a:latin typeface="Arial" panose="020B0604020202020204" pitchFamily="34" charset="0"/>
                <a:cs typeface="Arial" panose="020B0604020202020204" pitchFamily="34" charset="0"/>
              </a:rPr>
              <a:t>Insurance For Students (IFS) has been servicing the higher education market for over </a:t>
            </a:r>
            <a:r>
              <a:rPr lang="en-US" sz="3000" b="1" dirty="0">
                <a:latin typeface="Arial" panose="020B0604020202020204" pitchFamily="34" charset="0"/>
                <a:cs typeface="Arial" panose="020B0604020202020204" pitchFamily="34" charset="0"/>
              </a:rPr>
              <a:t>40 years </a:t>
            </a:r>
            <a:r>
              <a:rPr lang="en-US" sz="3000" dirty="0">
                <a:latin typeface="Arial" panose="020B0604020202020204" pitchFamily="34" charset="0"/>
                <a:cs typeface="Arial" panose="020B0604020202020204" pitchFamily="34" charset="0"/>
              </a:rPr>
              <a:t>providing domestic, international and athletic insurance programs to college and universities across the U.S.</a:t>
            </a:r>
          </a:p>
          <a:p>
            <a:pPr algn="just"/>
            <a:endParaRPr lang="en-US" sz="3000" dirty="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en-US" sz="3000" dirty="0">
                <a:latin typeface="Arial" panose="020B0604020202020204" pitchFamily="34" charset="0"/>
                <a:cs typeface="Arial" panose="020B0604020202020204" pitchFamily="34" charset="0"/>
              </a:rPr>
              <a:t>Future</a:t>
            </a:r>
            <a:r>
              <a:rPr lang="en-US" sz="3000" b="1" dirty="0">
                <a:latin typeface="Arial" panose="020B0604020202020204" pitchFamily="34" charset="0"/>
                <a:cs typeface="Arial" panose="020B0604020202020204" pitchFamily="34" charset="0"/>
              </a:rPr>
              <a:t>Health</a:t>
            </a:r>
            <a:r>
              <a:rPr lang="en-US" sz="3000" dirty="0">
                <a:latin typeface="Arial" panose="020B0604020202020204" pitchFamily="34" charset="0"/>
                <a:cs typeface="Arial" panose="020B0604020202020204" pitchFamily="34" charset="0"/>
              </a:rPr>
              <a:t> is an online mental health &amp; wellness company that provides programs aimed at assisting students in dealing with the many critical issue they face daily</a:t>
            </a:r>
          </a:p>
          <a:p>
            <a:pPr marL="457200" indent="-457200" algn="ctr">
              <a:buFont typeface="Arial" panose="020B0604020202020204" pitchFamily="34" charset="0"/>
              <a:buChar char="•"/>
            </a:pPr>
            <a:endParaRPr lang="en-US" sz="3000" dirty="0">
              <a:latin typeface="Arial" panose="020B0604020202020204" pitchFamily="34" charset="0"/>
              <a:cs typeface="Arial" panose="020B0604020202020204" pitchFamily="34" charset="0"/>
            </a:endParaRPr>
          </a:p>
          <a:p>
            <a:pPr algn="ctr"/>
            <a:r>
              <a:rPr lang="en-US" sz="3000" b="1" dirty="0">
                <a:latin typeface="Arial" panose="020B0604020202020204" pitchFamily="34" charset="0"/>
                <a:cs typeface="Arial" panose="020B0604020202020204" pitchFamily="34" charset="0"/>
              </a:rPr>
              <a:t>Together we are changing the insurance brokerage landscape by delivering proprietary programs included as part of our insurance services that will provide additional mental health and wellness benefits to already established insurance programs. </a:t>
            </a:r>
          </a:p>
        </p:txBody>
      </p:sp>
      <p:pic>
        <p:nvPicPr>
          <p:cNvPr id="8" name="Picture 7" descr="A group of people walking down a sidewalk&#10;&#10;Description automatically generated with low confidence">
            <a:extLst>
              <a:ext uri="{FF2B5EF4-FFF2-40B4-BE49-F238E27FC236}">
                <a16:creationId xmlns:a16="http://schemas.microsoft.com/office/drawing/2014/main" id="{FB41F8D5-911B-4E81-A7E8-C933387A29F2}"/>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15556" b="7794"/>
          <a:stretch/>
        </p:blipFill>
        <p:spPr>
          <a:xfrm>
            <a:off x="-31004" y="7886700"/>
            <a:ext cx="18319004" cy="6942780"/>
          </a:xfrm>
          <a:prstGeom prst="rect">
            <a:avLst/>
          </a:prstGeom>
        </p:spPr>
      </p:pic>
      <p:pic>
        <p:nvPicPr>
          <p:cNvPr id="9" name="Picture 8">
            <a:extLst>
              <a:ext uri="{FF2B5EF4-FFF2-40B4-BE49-F238E27FC236}">
                <a16:creationId xmlns:a16="http://schemas.microsoft.com/office/drawing/2014/main" id="{BAD5BA2D-38E4-49D5-B3D7-F6A169C3D04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4372504" y="266699"/>
            <a:ext cx="1511221" cy="1075665"/>
          </a:xfrm>
          <a:prstGeom prst="rect">
            <a:avLst/>
          </a:prstGeom>
        </p:spPr>
      </p:pic>
      <p:sp>
        <p:nvSpPr>
          <p:cNvPr id="10" name="object 5">
            <a:extLst>
              <a:ext uri="{FF2B5EF4-FFF2-40B4-BE49-F238E27FC236}">
                <a16:creationId xmlns:a16="http://schemas.microsoft.com/office/drawing/2014/main" id="{7889E5F5-8B7D-4710-951A-A3D5EE296840}"/>
              </a:ext>
            </a:extLst>
          </p:cNvPr>
          <p:cNvSpPr/>
          <p:nvPr/>
        </p:nvSpPr>
        <p:spPr>
          <a:xfrm>
            <a:off x="15849600" y="1093177"/>
            <a:ext cx="1447800" cy="938718"/>
          </a:xfrm>
          <a:prstGeom prst="rect">
            <a:avLst/>
          </a:prstGeom>
          <a:blipFill>
            <a:blip r:embed="rId5"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3610851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98126" y="2400300"/>
            <a:ext cx="15865874" cy="6869509"/>
          </a:xfrm>
          <a:prstGeom prst="rect">
            <a:avLst/>
          </a:prstGeom>
        </p:spPr>
        <p:txBody>
          <a:bodyPr vert="horz" wrap="square" lIns="0" tIns="24130" rIns="0" bIns="0" rtlCol="0">
            <a:spAutoFit/>
          </a:bodyPr>
          <a:lstStyle/>
          <a:p>
            <a:pPr marL="469900" marR="5080" indent="-457200" algn="just">
              <a:lnSpc>
                <a:spcPct val="116700"/>
              </a:lnSpc>
              <a:spcBef>
                <a:spcPts val="190"/>
              </a:spcBef>
              <a:buFont typeface="Arial" panose="020B0604020202020204" pitchFamily="34" charset="0"/>
              <a:buChar char="•"/>
            </a:pPr>
            <a:r>
              <a:rPr lang="en-US" sz="3000" dirty="0">
                <a:latin typeface="Arial" panose="020B0604020202020204" pitchFamily="34" charset="0"/>
                <a:cs typeface="Arial" panose="020B0604020202020204" pitchFamily="34" charset="0"/>
              </a:rPr>
              <a:t>Pat White, President and founder of Insurance for Students (IFS) agency has been providing student insurance broker services for over 40 years to colleges and universities. </a:t>
            </a:r>
          </a:p>
          <a:p>
            <a:pPr marL="12700" marR="5080" algn="just">
              <a:lnSpc>
                <a:spcPct val="116700"/>
              </a:lnSpc>
              <a:spcBef>
                <a:spcPts val="190"/>
              </a:spcBef>
            </a:pPr>
            <a:endParaRPr lang="en-US" sz="1000" dirty="0">
              <a:latin typeface="Arial" panose="020B0604020202020204" pitchFamily="34" charset="0"/>
              <a:cs typeface="Arial" panose="020B0604020202020204" pitchFamily="34" charset="0"/>
            </a:endParaRPr>
          </a:p>
          <a:p>
            <a:pPr marL="469900" marR="5080" indent="-457200" algn="just">
              <a:lnSpc>
                <a:spcPct val="116700"/>
              </a:lnSpc>
              <a:spcBef>
                <a:spcPts val="190"/>
              </a:spcBef>
              <a:buFont typeface="Arial" panose="020B0604020202020204" pitchFamily="34" charset="0"/>
              <a:buChar char="•"/>
            </a:pPr>
            <a:r>
              <a:rPr lang="en-US" sz="3000" dirty="0">
                <a:latin typeface="Arial" panose="020B0604020202020204" pitchFamily="34" charset="0"/>
                <a:cs typeface="Arial" panose="020B0604020202020204" pitchFamily="34" charset="0"/>
              </a:rPr>
              <a:t>In 2020, seeing the impact mental health and wellness issues were having on students, Pat saw the necessity of implementing Mental Health &amp; Wellness programs that addressed this need as part of IFS’s services. </a:t>
            </a:r>
          </a:p>
          <a:p>
            <a:pPr marL="12700" marR="5080" algn="just">
              <a:lnSpc>
                <a:spcPct val="116700"/>
              </a:lnSpc>
              <a:spcBef>
                <a:spcPts val="190"/>
              </a:spcBef>
            </a:pPr>
            <a:endParaRPr lang="en-US" sz="1000" dirty="0">
              <a:latin typeface="Arial" panose="020B0604020202020204" pitchFamily="34" charset="0"/>
              <a:cs typeface="Arial" panose="020B0604020202020204" pitchFamily="34" charset="0"/>
            </a:endParaRPr>
          </a:p>
          <a:p>
            <a:pPr marL="469900" marR="5080" indent="-457200" algn="just">
              <a:lnSpc>
                <a:spcPct val="116700"/>
              </a:lnSpc>
              <a:spcBef>
                <a:spcPts val="190"/>
              </a:spcBef>
              <a:buFont typeface="Arial" panose="020B0604020202020204" pitchFamily="34" charset="0"/>
              <a:buChar char="•"/>
            </a:pPr>
            <a:r>
              <a:rPr lang="en-US" sz="3000" dirty="0">
                <a:latin typeface="Arial" panose="020B0604020202020204" pitchFamily="34" charset="0"/>
                <a:cs typeface="Arial" panose="020B0604020202020204" pitchFamily="34" charset="0"/>
              </a:rPr>
              <a:t>Kevin Saremi, President and founder of Future</a:t>
            </a:r>
            <a:r>
              <a:rPr lang="en-US" sz="3000" b="1" dirty="0">
                <a:latin typeface="Arial" panose="020B0604020202020204" pitchFamily="34" charset="0"/>
                <a:cs typeface="Arial" panose="020B0604020202020204" pitchFamily="34" charset="0"/>
              </a:rPr>
              <a:t>Health</a:t>
            </a:r>
            <a:r>
              <a:rPr lang="en-US" sz="3000" dirty="0">
                <a:latin typeface="Arial" panose="020B0604020202020204" pitchFamily="34" charset="0"/>
                <a:cs typeface="Arial" panose="020B0604020202020204" pitchFamily="34" charset="0"/>
              </a:rPr>
              <a:t>, provides programs that focus on addressing the rising need for additional mental health and wellness support on campus. </a:t>
            </a:r>
          </a:p>
          <a:p>
            <a:pPr marL="12700" marR="5080" algn="just">
              <a:lnSpc>
                <a:spcPct val="116700"/>
              </a:lnSpc>
              <a:spcBef>
                <a:spcPts val="190"/>
              </a:spcBef>
            </a:pPr>
            <a:endParaRPr lang="en-US" sz="1000" dirty="0">
              <a:latin typeface="Arial" panose="020B0604020202020204" pitchFamily="34" charset="0"/>
              <a:cs typeface="Arial" panose="020B0604020202020204" pitchFamily="34" charset="0"/>
            </a:endParaRPr>
          </a:p>
          <a:p>
            <a:pPr marL="469900" marR="5080" indent="-457200" algn="just">
              <a:lnSpc>
                <a:spcPct val="116700"/>
              </a:lnSpc>
              <a:spcBef>
                <a:spcPts val="190"/>
              </a:spcBef>
              <a:buFont typeface="Arial" panose="020B0604020202020204" pitchFamily="34" charset="0"/>
              <a:buChar char="•"/>
            </a:pPr>
            <a:r>
              <a:rPr lang="en-US" sz="3000" dirty="0">
                <a:latin typeface="Arial" panose="020B0604020202020204" pitchFamily="34" charset="0"/>
                <a:cs typeface="Arial" panose="020B0604020202020204" pitchFamily="34" charset="0"/>
              </a:rPr>
              <a:t>Prior to starting Future</a:t>
            </a:r>
            <a:r>
              <a:rPr lang="en-US" sz="3000" b="1" dirty="0">
                <a:latin typeface="Arial" panose="020B0604020202020204" pitchFamily="34" charset="0"/>
                <a:cs typeface="Arial" panose="020B0604020202020204" pitchFamily="34" charset="0"/>
              </a:rPr>
              <a:t>Health</a:t>
            </a:r>
            <a:r>
              <a:rPr lang="en-US" sz="3000" dirty="0">
                <a:latin typeface="Arial" panose="020B0604020202020204" pitchFamily="34" charset="0"/>
                <a:cs typeface="Arial" panose="020B0604020202020204" pitchFamily="34" charset="0"/>
              </a:rPr>
              <a:t>, Kevin founded Consolidated Health Plans (now Wellfleet), one of the largest student health insurance companies in the nation.</a:t>
            </a:r>
          </a:p>
          <a:p>
            <a:pPr marL="12700" marR="5080" algn="ctr">
              <a:lnSpc>
                <a:spcPct val="116700"/>
              </a:lnSpc>
              <a:spcBef>
                <a:spcPts val="190"/>
              </a:spcBef>
            </a:pPr>
            <a:endParaRPr lang="en-US" sz="1000" dirty="0">
              <a:latin typeface="Arial" panose="020B0604020202020204" pitchFamily="34" charset="0"/>
              <a:cs typeface="Arial" panose="020B0604020202020204" pitchFamily="34" charset="0"/>
            </a:endParaRPr>
          </a:p>
          <a:p>
            <a:pPr marL="12700" marR="5080" algn="ctr">
              <a:lnSpc>
                <a:spcPct val="116700"/>
              </a:lnSpc>
              <a:spcBef>
                <a:spcPts val="190"/>
              </a:spcBef>
            </a:pPr>
            <a:r>
              <a:rPr lang="en-US" sz="3000" dirty="0">
                <a:latin typeface="Arial" panose="020B0604020202020204" pitchFamily="34" charset="0"/>
                <a:cs typeface="Arial" panose="020B0604020202020204" pitchFamily="34" charset="0"/>
              </a:rPr>
              <a:t>When you combine the experience as one, we are delivering to you </a:t>
            </a:r>
          </a:p>
          <a:p>
            <a:pPr marL="12700" marR="5080" algn="ctr">
              <a:lnSpc>
                <a:spcPct val="116700"/>
              </a:lnSpc>
              <a:spcBef>
                <a:spcPts val="190"/>
              </a:spcBef>
            </a:pPr>
            <a:r>
              <a:rPr lang="en-US" sz="3000" b="1" dirty="0">
                <a:latin typeface="Arial" panose="020B0604020202020204" pitchFamily="34" charset="0"/>
                <a:cs typeface="Arial" panose="020B0604020202020204" pitchFamily="34" charset="0"/>
              </a:rPr>
              <a:t>The Next Generation of Insurance Programs </a:t>
            </a:r>
            <a:endParaRPr lang="en-US" sz="3000" dirty="0">
              <a:latin typeface="Arial" panose="020B0604020202020204" pitchFamily="34" charset="0"/>
              <a:cs typeface="Arial" panose="020B0604020202020204" pitchFamily="34" charset="0"/>
            </a:endParaRPr>
          </a:p>
        </p:txBody>
      </p:sp>
      <p:sp>
        <p:nvSpPr>
          <p:cNvPr id="3" name="object 3"/>
          <p:cNvSpPr txBox="1">
            <a:spLocks noGrp="1"/>
          </p:cNvSpPr>
          <p:nvPr>
            <p:ph type="title"/>
          </p:nvPr>
        </p:nvSpPr>
        <p:spPr>
          <a:xfrm>
            <a:off x="485908" y="801790"/>
            <a:ext cx="10563092" cy="938719"/>
          </a:xfrm>
          <a:prstGeom prst="rect">
            <a:avLst/>
          </a:prstGeom>
        </p:spPr>
        <p:txBody>
          <a:bodyPr vert="horz" wrap="square" lIns="0" tIns="15240" rIns="0" bIns="0" rtlCol="0">
            <a:spAutoFit/>
          </a:bodyPr>
          <a:lstStyle/>
          <a:p>
            <a:pPr marL="12700">
              <a:lnSpc>
                <a:spcPct val="100000"/>
              </a:lnSpc>
              <a:spcBef>
                <a:spcPts val="120"/>
              </a:spcBef>
            </a:pPr>
            <a:r>
              <a:rPr lang="en-US" sz="6000" b="1" spc="100" dirty="0"/>
              <a:t>COMBINED </a:t>
            </a:r>
            <a:r>
              <a:rPr sz="6000" b="1" spc="100" dirty="0"/>
              <a:t>EXPERIENCE</a:t>
            </a:r>
          </a:p>
        </p:txBody>
      </p:sp>
      <p:sp>
        <p:nvSpPr>
          <p:cNvPr id="4" name="object 4"/>
          <p:cNvSpPr/>
          <p:nvPr/>
        </p:nvSpPr>
        <p:spPr>
          <a:xfrm>
            <a:off x="-7495" y="2193953"/>
            <a:ext cx="9274810" cy="114300"/>
          </a:xfrm>
          <a:custGeom>
            <a:avLst/>
            <a:gdLst/>
            <a:ahLst/>
            <a:cxnLst/>
            <a:rect l="l" t="t" r="r" b="b"/>
            <a:pathLst>
              <a:path w="9274810" h="114300">
                <a:moveTo>
                  <a:pt x="0" y="0"/>
                </a:moveTo>
                <a:lnTo>
                  <a:pt x="9274754" y="0"/>
                </a:lnTo>
                <a:lnTo>
                  <a:pt x="9274754" y="114299"/>
                </a:lnTo>
                <a:lnTo>
                  <a:pt x="0" y="114299"/>
                </a:lnTo>
                <a:lnTo>
                  <a:pt x="0" y="0"/>
                </a:lnTo>
                <a:close/>
              </a:path>
            </a:pathLst>
          </a:custGeom>
          <a:solidFill>
            <a:srgbClr val="0069AA"/>
          </a:solidFill>
        </p:spPr>
        <p:txBody>
          <a:bodyPr wrap="square" lIns="0" tIns="0" rIns="0" bIns="0" rtlCol="0"/>
          <a:lstStyle/>
          <a:p>
            <a:endParaRPr dirty="0"/>
          </a:p>
        </p:txBody>
      </p:sp>
      <p:sp>
        <p:nvSpPr>
          <p:cNvPr id="5" name="object 5"/>
          <p:cNvSpPr/>
          <p:nvPr/>
        </p:nvSpPr>
        <p:spPr>
          <a:xfrm>
            <a:off x="15849600" y="1093177"/>
            <a:ext cx="1447800" cy="938718"/>
          </a:xfrm>
          <a:prstGeom prst="rect">
            <a:avLst/>
          </a:prstGeom>
          <a:blipFill>
            <a:blip r:embed="rId2" cstate="print"/>
            <a:stretch>
              <a:fillRect/>
            </a:stretch>
          </a:blipFill>
        </p:spPr>
        <p:txBody>
          <a:bodyPr wrap="square" lIns="0" tIns="0" rIns="0" bIns="0" rtlCol="0"/>
          <a:lstStyle/>
          <a:p>
            <a:endParaRPr dirty="0"/>
          </a:p>
        </p:txBody>
      </p:sp>
      <p:pic>
        <p:nvPicPr>
          <p:cNvPr id="7" name="Picture 6">
            <a:extLst>
              <a:ext uri="{FF2B5EF4-FFF2-40B4-BE49-F238E27FC236}">
                <a16:creationId xmlns:a16="http://schemas.microsoft.com/office/drawing/2014/main" id="{B02FC62A-2AED-4D06-8D14-C6C5B2EFF40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4384957" y="266700"/>
            <a:ext cx="1498767" cy="10668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224730" y="5420035"/>
            <a:ext cx="989965" cy="577850"/>
          </a:xfrm>
          <a:prstGeom prst="rect">
            <a:avLst/>
          </a:prstGeom>
        </p:spPr>
        <p:txBody>
          <a:bodyPr vert="horz" wrap="square" lIns="0" tIns="12700" rIns="0" bIns="0" rtlCol="0">
            <a:spAutoFit/>
          </a:bodyPr>
          <a:lstStyle/>
          <a:p>
            <a:pPr marL="50165" marR="5080" indent="-38100">
              <a:lnSpc>
                <a:spcPct val="113300"/>
              </a:lnSpc>
              <a:spcBef>
                <a:spcPts val="100"/>
              </a:spcBef>
            </a:pPr>
            <a:r>
              <a:rPr sz="1600" b="1" dirty="0">
                <a:latin typeface="Tahoma"/>
                <a:cs typeface="Tahoma"/>
              </a:rPr>
              <a:t>a</a:t>
            </a:r>
            <a:r>
              <a:rPr sz="1600" b="1" spc="-30" dirty="0">
                <a:latin typeface="Tahoma"/>
                <a:cs typeface="Tahoma"/>
              </a:rPr>
              <a:t>c</a:t>
            </a:r>
            <a:r>
              <a:rPr sz="1600" b="1" dirty="0">
                <a:latin typeface="Tahoma"/>
                <a:cs typeface="Tahoma"/>
              </a:rPr>
              <a:t>ad</a:t>
            </a:r>
            <a:r>
              <a:rPr sz="1600" b="1" spc="-10" dirty="0">
                <a:latin typeface="Tahoma"/>
                <a:cs typeface="Tahoma"/>
              </a:rPr>
              <a:t>e</a:t>
            </a:r>
            <a:r>
              <a:rPr sz="1600" b="1" spc="40" dirty="0">
                <a:latin typeface="Tahoma"/>
                <a:cs typeface="Tahoma"/>
              </a:rPr>
              <a:t>m</a:t>
            </a:r>
            <a:r>
              <a:rPr sz="1600" b="1" spc="5" dirty="0">
                <a:latin typeface="Tahoma"/>
                <a:cs typeface="Tahoma"/>
              </a:rPr>
              <a:t>i</a:t>
            </a:r>
            <a:r>
              <a:rPr sz="1600" b="1" spc="-15" dirty="0">
                <a:latin typeface="Tahoma"/>
                <a:cs typeface="Tahoma"/>
              </a:rPr>
              <a:t>c  </a:t>
            </a:r>
            <a:r>
              <a:rPr sz="1600" b="1" spc="-5" dirty="0">
                <a:latin typeface="Tahoma"/>
                <a:cs typeface="Tahoma"/>
              </a:rPr>
              <a:t>pressure</a:t>
            </a:r>
            <a:endParaRPr sz="1600" dirty="0">
              <a:latin typeface="Tahoma"/>
              <a:cs typeface="Tahoma"/>
            </a:endParaRPr>
          </a:p>
        </p:txBody>
      </p:sp>
      <p:sp>
        <p:nvSpPr>
          <p:cNvPr id="3" name="object 3"/>
          <p:cNvSpPr txBox="1"/>
          <p:nvPr/>
        </p:nvSpPr>
        <p:spPr>
          <a:xfrm>
            <a:off x="16347975" y="4576159"/>
            <a:ext cx="908685" cy="269240"/>
          </a:xfrm>
          <a:prstGeom prst="rect">
            <a:avLst/>
          </a:prstGeom>
        </p:spPr>
        <p:txBody>
          <a:bodyPr vert="horz" wrap="square" lIns="0" tIns="12700" rIns="0" bIns="0" rtlCol="0">
            <a:spAutoFit/>
          </a:bodyPr>
          <a:lstStyle/>
          <a:p>
            <a:pPr marL="12700">
              <a:lnSpc>
                <a:spcPct val="100000"/>
              </a:lnSpc>
              <a:spcBef>
                <a:spcPts val="100"/>
              </a:spcBef>
            </a:pPr>
            <a:r>
              <a:rPr sz="1600" b="1" dirty="0">
                <a:latin typeface="Tahoma"/>
                <a:cs typeface="Tahoma"/>
              </a:rPr>
              <a:t>isolation</a:t>
            </a:r>
            <a:endParaRPr sz="1600" dirty="0">
              <a:latin typeface="Tahoma"/>
              <a:cs typeface="Tahoma"/>
            </a:endParaRPr>
          </a:p>
        </p:txBody>
      </p:sp>
      <p:sp>
        <p:nvSpPr>
          <p:cNvPr id="4" name="object 4"/>
          <p:cNvSpPr/>
          <p:nvPr/>
        </p:nvSpPr>
        <p:spPr>
          <a:xfrm>
            <a:off x="10287000" y="2018761"/>
            <a:ext cx="7772399" cy="7772399"/>
          </a:xfrm>
          <a:prstGeom prst="rect">
            <a:avLst/>
          </a:prstGeom>
          <a:blipFill>
            <a:blip r:embed="rId2" cstate="print"/>
            <a:stretch>
              <a:fillRect/>
            </a:stretch>
          </a:blipFill>
        </p:spPr>
        <p:txBody>
          <a:bodyPr wrap="square" lIns="0" tIns="0" rIns="0" bIns="0" rtlCol="0"/>
          <a:lstStyle/>
          <a:p>
            <a:endParaRPr dirty="0"/>
          </a:p>
        </p:txBody>
      </p:sp>
      <p:sp>
        <p:nvSpPr>
          <p:cNvPr id="5" name="object 5"/>
          <p:cNvSpPr txBox="1"/>
          <p:nvPr/>
        </p:nvSpPr>
        <p:spPr>
          <a:xfrm>
            <a:off x="11986507" y="3926515"/>
            <a:ext cx="914400" cy="577850"/>
          </a:xfrm>
          <a:prstGeom prst="rect">
            <a:avLst/>
          </a:prstGeom>
        </p:spPr>
        <p:txBody>
          <a:bodyPr vert="horz" wrap="square" lIns="0" tIns="12700" rIns="0" bIns="0" rtlCol="0">
            <a:spAutoFit/>
          </a:bodyPr>
          <a:lstStyle/>
          <a:p>
            <a:pPr marL="12700" marR="5080" indent="213360">
              <a:lnSpc>
                <a:spcPct val="113300"/>
              </a:lnSpc>
              <a:spcBef>
                <a:spcPts val="100"/>
              </a:spcBef>
            </a:pPr>
            <a:r>
              <a:rPr sz="1600" b="1" dirty="0">
                <a:latin typeface="Tahoma"/>
                <a:cs typeface="Tahoma"/>
              </a:rPr>
              <a:t>peer  p</a:t>
            </a:r>
            <a:r>
              <a:rPr sz="1600" b="1" spc="25" dirty="0">
                <a:latin typeface="Tahoma"/>
                <a:cs typeface="Tahoma"/>
              </a:rPr>
              <a:t>r</a:t>
            </a:r>
            <a:r>
              <a:rPr sz="1600" b="1" spc="-10" dirty="0">
                <a:latin typeface="Tahoma"/>
                <a:cs typeface="Tahoma"/>
              </a:rPr>
              <a:t>e</a:t>
            </a:r>
            <a:r>
              <a:rPr sz="1600" b="1" spc="-35" dirty="0">
                <a:latin typeface="Tahoma"/>
                <a:cs typeface="Tahoma"/>
              </a:rPr>
              <a:t>ss</a:t>
            </a:r>
            <a:r>
              <a:rPr sz="1600" b="1" spc="20" dirty="0">
                <a:latin typeface="Tahoma"/>
                <a:cs typeface="Tahoma"/>
              </a:rPr>
              <a:t>u</a:t>
            </a:r>
            <a:r>
              <a:rPr sz="1600" b="1" spc="25" dirty="0">
                <a:latin typeface="Tahoma"/>
                <a:cs typeface="Tahoma"/>
              </a:rPr>
              <a:t>r</a:t>
            </a:r>
            <a:r>
              <a:rPr sz="1600" b="1" spc="-5" dirty="0">
                <a:latin typeface="Tahoma"/>
                <a:cs typeface="Tahoma"/>
              </a:rPr>
              <a:t>e</a:t>
            </a:r>
            <a:endParaRPr sz="1600" dirty="0">
              <a:latin typeface="Tahoma"/>
              <a:cs typeface="Tahoma"/>
            </a:endParaRPr>
          </a:p>
        </p:txBody>
      </p:sp>
      <p:sp>
        <p:nvSpPr>
          <p:cNvPr id="6" name="object 6"/>
          <p:cNvSpPr txBox="1"/>
          <p:nvPr/>
        </p:nvSpPr>
        <p:spPr>
          <a:xfrm>
            <a:off x="14517475" y="3897233"/>
            <a:ext cx="1029335" cy="599440"/>
          </a:xfrm>
          <a:prstGeom prst="rect">
            <a:avLst/>
          </a:prstGeom>
        </p:spPr>
        <p:txBody>
          <a:bodyPr vert="horz" wrap="square" lIns="0" tIns="12065" rIns="0" bIns="0" rtlCol="0">
            <a:spAutoFit/>
          </a:bodyPr>
          <a:lstStyle/>
          <a:p>
            <a:pPr marL="278765" marR="5080" indent="-266700">
              <a:lnSpc>
                <a:spcPct val="117600"/>
              </a:lnSpc>
              <a:spcBef>
                <a:spcPts val="95"/>
              </a:spcBef>
            </a:pPr>
            <a:r>
              <a:rPr sz="1600" b="1" spc="60" dirty="0">
                <a:latin typeface="Tahoma"/>
                <a:cs typeface="Tahoma"/>
              </a:rPr>
              <a:t>m</a:t>
            </a:r>
            <a:r>
              <a:rPr sz="1600" b="1" spc="10" dirty="0">
                <a:latin typeface="Tahoma"/>
                <a:cs typeface="Tahoma"/>
              </a:rPr>
              <a:t>o</a:t>
            </a:r>
            <a:r>
              <a:rPr sz="1600" b="1" spc="35" dirty="0">
                <a:latin typeface="Tahoma"/>
                <a:cs typeface="Tahoma"/>
              </a:rPr>
              <a:t>un</a:t>
            </a:r>
            <a:r>
              <a:rPr sz="1600" b="1" spc="30" dirty="0">
                <a:latin typeface="Tahoma"/>
                <a:cs typeface="Tahoma"/>
              </a:rPr>
              <a:t>t</a:t>
            </a:r>
            <a:r>
              <a:rPr sz="1600" b="1" spc="5" dirty="0">
                <a:latin typeface="Tahoma"/>
                <a:cs typeface="Tahoma"/>
              </a:rPr>
              <a:t>i</a:t>
            </a:r>
            <a:r>
              <a:rPr sz="1600" b="1" spc="35" dirty="0">
                <a:latin typeface="Tahoma"/>
                <a:cs typeface="Tahoma"/>
              </a:rPr>
              <a:t>n</a:t>
            </a:r>
            <a:r>
              <a:rPr sz="1600" b="1" spc="-60" dirty="0">
                <a:latin typeface="Tahoma"/>
                <a:cs typeface="Tahoma"/>
              </a:rPr>
              <a:t>g  </a:t>
            </a:r>
            <a:r>
              <a:rPr sz="1600" b="1" spc="15" dirty="0">
                <a:latin typeface="Tahoma"/>
                <a:cs typeface="Tahoma"/>
              </a:rPr>
              <a:t>debt</a:t>
            </a:r>
            <a:endParaRPr sz="1600" dirty="0">
              <a:latin typeface="Tahoma"/>
              <a:cs typeface="Tahoma"/>
            </a:endParaRPr>
          </a:p>
        </p:txBody>
      </p:sp>
      <p:sp>
        <p:nvSpPr>
          <p:cNvPr id="7" name="object 7"/>
          <p:cNvSpPr txBox="1"/>
          <p:nvPr/>
        </p:nvSpPr>
        <p:spPr>
          <a:xfrm>
            <a:off x="12057587" y="7037419"/>
            <a:ext cx="1046480" cy="269240"/>
          </a:xfrm>
          <a:prstGeom prst="rect">
            <a:avLst/>
          </a:prstGeom>
        </p:spPr>
        <p:txBody>
          <a:bodyPr vert="horz" wrap="square" lIns="0" tIns="12700" rIns="0" bIns="0" rtlCol="0">
            <a:spAutoFit/>
          </a:bodyPr>
          <a:lstStyle/>
          <a:p>
            <a:pPr marL="12700">
              <a:lnSpc>
                <a:spcPct val="100000"/>
              </a:lnSpc>
              <a:spcBef>
                <a:spcPts val="100"/>
              </a:spcBef>
            </a:pPr>
            <a:r>
              <a:rPr sz="1600" b="1" spc="-5" dirty="0">
                <a:latin typeface="Tahoma"/>
                <a:cs typeface="Tahoma"/>
              </a:rPr>
              <a:t>loneliness</a:t>
            </a:r>
            <a:endParaRPr sz="1600" dirty="0">
              <a:latin typeface="Tahoma"/>
              <a:cs typeface="Tahoma"/>
            </a:endParaRPr>
          </a:p>
        </p:txBody>
      </p:sp>
      <p:sp>
        <p:nvSpPr>
          <p:cNvPr id="8" name="object 8"/>
          <p:cNvSpPr txBox="1"/>
          <p:nvPr/>
        </p:nvSpPr>
        <p:spPr>
          <a:xfrm>
            <a:off x="13320588" y="2570155"/>
            <a:ext cx="791210" cy="577850"/>
          </a:xfrm>
          <a:prstGeom prst="rect">
            <a:avLst/>
          </a:prstGeom>
        </p:spPr>
        <p:txBody>
          <a:bodyPr vert="horz" wrap="square" lIns="0" tIns="12700" rIns="0" bIns="0" rtlCol="0">
            <a:spAutoFit/>
          </a:bodyPr>
          <a:lstStyle/>
          <a:p>
            <a:pPr marL="93345" marR="5080" indent="-81280">
              <a:lnSpc>
                <a:spcPct val="113300"/>
              </a:lnSpc>
              <a:spcBef>
                <a:spcPts val="100"/>
              </a:spcBef>
            </a:pPr>
            <a:r>
              <a:rPr sz="1600" b="1" spc="-110" dirty="0">
                <a:latin typeface="Tahoma"/>
                <a:cs typeface="Tahoma"/>
              </a:rPr>
              <a:t>g</a:t>
            </a:r>
            <a:r>
              <a:rPr sz="1600" b="1" spc="-10" dirty="0">
                <a:latin typeface="Tahoma"/>
                <a:cs typeface="Tahoma"/>
              </a:rPr>
              <a:t>e</a:t>
            </a:r>
            <a:r>
              <a:rPr sz="1600" b="1" spc="20" dirty="0">
                <a:latin typeface="Tahoma"/>
                <a:cs typeface="Tahoma"/>
              </a:rPr>
              <a:t>n</a:t>
            </a:r>
            <a:r>
              <a:rPr sz="1600" b="1" spc="-10" dirty="0">
                <a:latin typeface="Tahoma"/>
                <a:cs typeface="Tahoma"/>
              </a:rPr>
              <a:t>e</a:t>
            </a:r>
            <a:r>
              <a:rPr sz="1600" b="1" spc="25" dirty="0">
                <a:latin typeface="Tahoma"/>
                <a:cs typeface="Tahoma"/>
              </a:rPr>
              <a:t>r</a:t>
            </a:r>
            <a:r>
              <a:rPr sz="1600" b="1" dirty="0">
                <a:latin typeface="Tahoma"/>
                <a:cs typeface="Tahoma"/>
              </a:rPr>
              <a:t>a</a:t>
            </a:r>
            <a:r>
              <a:rPr sz="1600" b="1" spc="5" dirty="0">
                <a:latin typeface="Tahoma"/>
                <a:cs typeface="Tahoma"/>
              </a:rPr>
              <a:t>l  </a:t>
            </a:r>
            <a:r>
              <a:rPr sz="1600" b="1" spc="-10" dirty="0">
                <a:latin typeface="Tahoma"/>
                <a:cs typeface="Tahoma"/>
              </a:rPr>
              <a:t>stress</a:t>
            </a:r>
            <a:endParaRPr sz="1600" dirty="0">
              <a:latin typeface="Tahoma"/>
              <a:cs typeface="Tahoma"/>
            </a:endParaRPr>
          </a:p>
        </p:txBody>
      </p:sp>
      <p:sp>
        <p:nvSpPr>
          <p:cNvPr id="9" name="object 9"/>
          <p:cNvSpPr txBox="1">
            <a:spLocks noGrp="1"/>
          </p:cNvSpPr>
          <p:nvPr>
            <p:ph type="title"/>
          </p:nvPr>
        </p:nvSpPr>
        <p:spPr>
          <a:xfrm>
            <a:off x="472084" y="430543"/>
            <a:ext cx="11971623" cy="938719"/>
          </a:xfrm>
          <a:prstGeom prst="rect">
            <a:avLst/>
          </a:prstGeom>
        </p:spPr>
        <p:txBody>
          <a:bodyPr vert="horz" wrap="square" lIns="0" tIns="15240" rIns="0" bIns="0" rtlCol="0">
            <a:spAutoFit/>
          </a:bodyPr>
          <a:lstStyle/>
          <a:p>
            <a:pPr marL="12700">
              <a:lnSpc>
                <a:spcPct val="100000"/>
              </a:lnSpc>
              <a:spcBef>
                <a:spcPts val="120"/>
              </a:spcBef>
            </a:pPr>
            <a:r>
              <a:rPr sz="6000" b="1" spc="100" dirty="0"/>
              <a:t>CRITICAL CAMPUS CONCERNS</a:t>
            </a:r>
          </a:p>
        </p:txBody>
      </p:sp>
      <p:sp>
        <p:nvSpPr>
          <p:cNvPr id="10" name="object 10"/>
          <p:cNvSpPr/>
          <p:nvPr/>
        </p:nvSpPr>
        <p:spPr>
          <a:xfrm>
            <a:off x="-685800" y="1790700"/>
            <a:ext cx="11490325" cy="114300"/>
          </a:xfrm>
          <a:custGeom>
            <a:avLst/>
            <a:gdLst/>
            <a:ahLst/>
            <a:cxnLst/>
            <a:rect l="l" t="t" r="r" b="b"/>
            <a:pathLst>
              <a:path w="11490325" h="114300">
                <a:moveTo>
                  <a:pt x="0" y="114299"/>
                </a:moveTo>
                <a:lnTo>
                  <a:pt x="0" y="0"/>
                </a:lnTo>
                <a:lnTo>
                  <a:pt x="11490126" y="0"/>
                </a:lnTo>
                <a:lnTo>
                  <a:pt x="11490126" y="114299"/>
                </a:lnTo>
                <a:lnTo>
                  <a:pt x="0" y="114299"/>
                </a:lnTo>
                <a:close/>
              </a:path>
            </a:pathLst>
          </a:custGeom>
          <a:solidFill>
            <a:srgbClr val="0069AA"/>
          </a:solidFill>
        </p:spPr>
        <p:txBody>
          <a:bodyPr wrap="square" lIns="0" tIns="0" rIns="0" bIns="0" rtlCol="0"/>
          <a:lstStyle/>
          <a:p>
            <a:endParaRPr dirty="0"/>
          </a:p>
        </p:txBody>
      </p:sp>
      <p:sp>
        <p:nvSpPr>
          <p:cNvPr id="14" name="object 14"/>
          <p:cNvSpPr txBox="1"/>
          <p:nvPr/>
        </p:nvSpPr>
        <p:spPr>
          <a:xfrm>
            <a:off x="1857375" y="2570155"/>
            <a:ext cx="7286625" cy="2273300"/>
          </a:xfrm>
          <a:prstGeom prst="rect">
            <a:avLst/>
          </a:prstGeom>
        </p:spPr>
        <p:txBody>
          <a:bodyPr vert="horz" wrap="square" lIns="0" tIns="12065" rIns="0" bIns="0" rtlCol="0">
            <a:spAutoFit/>
          </a:bodyPr>
          <a:lstStyle/>
          <a:p>
            <a:pPr marL="469900" marR="5080" indent="-457200">
              <a:lnSpc>
                <a:spcPct val="122900"/>
              </a:lnSpc>
              <a:spcBef>
                <a:spcPts val="95"/>
              </a:spcBef>
              <a:buFont typeface="Arial" panose="020B0604020202020204" pitchFamily="34" charset="0"/>
              <a:buChar char="•"/>
            </a:pPr>
            <a:r>
              <a:rPr sz="3000" dirty="0">
                <a:latin typeface="Arial" panose="020B0604020202020204" pitchFamily="34" charset="0"/>
                <a:cs typeface="Arial" panose="020B0604020202020204" pitchFamily="34" charset="0"/>
              </a:rPr>
              <a:t>1 </a:t>
            </a:r>
            <a:r>
              <a:rPr lang="en-US" sz="3000" dirty="0">
                <a:latin typeface="Arial" panose="020B0604020202020204" pitchFamily="34" charset="0"/>
                <a:cs typeface="Arial" panose="020B0604020202020204" pitchFamily="34" charset="0"/>
              </a:rPr>
              <a:t> </a:t>
            </a:r>
            <a:r>
              <a:rPr sz="3000" dirty="0">
                <a:latin typeface="Arial" panose="020B0604020202020204" pitchFamily="34" charset="0"/>
                <a:cs typeface="Arial" panose="020B0604020202020204" pitchFamily="34" charset="0"/>
              </a:rPr>
              <a:t>in 3 college freshman struggle with  mental health</a:t>
            </a:r>
          </a:p>
          <a:p>
            <a:pPr marL="469900" marR="191770" indent="-457200">
              <a:lnSpc>
                <a:spcPts val="4430"/>
              </a:lnSpc>
              <a:spcBef>
                <a:spcPts val="280"/>
              </a:spcBef>
              <a:buFont typeface="Arial" panose="020B0604020202020204" pitchFamily="34" charset="0"/>
              <a:buChar char="•"/>
            </a:pPr>
            <a:r>
              <a:rPr sz="3000" dirty="0">
                <a:latin typeface="Arial" panose="020B0604020202020204" pitchFamily="34" charset="0"/>
                <a:cs typeface="Arial" panose="020B0604020202020204" pitchFamily="34" charset="0"/>
              </a:rPr>
              <a:t>25% of schools do not have enough  available resources</a:t>
            </a:r>
          </a:p>
        </p:txBody>
      </p:sp>
      <p:sp>
        <p:nvSpPr>
          <p:cNvPr id="15" name="object 15"/>
          <p:cNvSpPr txBox="1"/>
          <p:nvPr/>
        </p:nvSpPr>
        <p:spPr>
          <a:xfrm>
            <a:off x="1524000" y="5439481"/>
            <a:ext cx="8458518" cy="3734356"/>
          </a:xfrm>
          <a:prstGeom prst="rect">
            <a:avLst/>
          </a:prstGeom>
        </p:spPr>
        <p:txBody>
          <a:bodyPr vert="horz" wrap="square" lIns="0" tIns="15240" rIns="0" bIns="0" rtlCol="0">
            <a:spAutoFit/>
          </a:bodyPr>
          <a:lstStyle/>
          <a:p>
            <a:pPr marL="12700" algn="just">
              <a:spcBef>
                <a:spcPts val="120"/>
              </a:spcBef>
            </a:pPr>
            <a:r>
              <a:rPr sz="3000" dirty="0">
                <a:latin typeface="Arial" panose="020B0604020202020204" pitchFamily="34" charset="0"/>
                <a:cs typeface="Arial" panose="020B0604020202020204" pitchFamily="34" charset="0"/>
              </a:rPr>
              <a:t>The college environment is new for college</a:t>
            </a:r>
            <a:r>
              <a:rPr lang="en-US" sz="3000" dirty="0">
                <a:latin typeface="Arial" panose="020B0604020202020204" pitchFamily="34" charset="0"/>
                <a:cs typeface="Arial" panose="020B0604020202020204" pitchFamily="34" charset="0"/>
              </a:rPr>
              <a:t> students and comes with many new  stressors. These stressors can lead to risky  behaviors such as the misuse of alcohol or abuse of drugs. Stress can also lead to issues with one’s mental health.</a:t>
            </a:r>
          </a:p>
          <a:p>
            <a:pPr marL="12700" algn="ctr">
              <a:spcBef>
                <a:spcPts val="120"/>
              </a:spcBef>
            </a:pPr>
            <a:endParaRPr lang="en-US" sz="3000" b="1" dirty="0">
              <a:latin typeface="Arial" panose="020B0604020202020204" pitchFamily="34" charset="0"/>
              <a:cs typeface="Arial" panose="020B0604020202020204" pitchFamily="34" charset="0"/>
            </a:endParaRPr>
          </a:p>
          <a:p>
            <a:pPr marL="12700" algn="ctr">
              <a:spcBef>
                <a:spcPts val="120"/>
              </a:spcBef>
            </a:pPr>
            <a:r>
              <a:rPr lang="en-US" sz="3000" b="1" dirty="0">
                <a:latin typeface="Arial" panose="020B0604020202020204" pitchFamily="34" charset="0"/>
                <a:cs typeface="Arial" panose="020B0604020202020204" pitchFamily="34" charset="0"/>
              </a:rPr>
              <a:t>Our next generation of insurance programs address these concerns</a:t>
            </a:r>
          </a:p>
        </p:txBody>
      </p:sp>
      <p:sp>
        <p:nvSpPr>
          <p:cNvPr id="17" name="object 5">
            <a:extLst>
              <a:ext uri="{FF2B5EF4-FFF2-40B4-BE49-F238E27FC236}">
                <a16:creationId xmlns:a16="http://schemas.microsoft.com/office/drawing/2014/main" id="{774BD51C-0107-4ED7-9532-927B894E0D18}"/>
              </a:ext>
            </a:extLst>
          </p:cNvPr>
          <p:cNvSpPr/>
          <p:nvPr/>
        </p:nvSpPr>
        <p:spPr>
          <a:xfrm>
            <a:off x="15849600" y="1093177"/>
            <a:ext cx="1447800" cy="938718"/>
          </a:xfrm>
          <a:prstGeom prst="rect">
            <a:avLst/>
          </a:prstGeom>
          <a:blipFill>
            <a:blip r:embed="rId3" cstate="print"/>
            <a:stretch>
              <a:fillRect/>
            </a:stretch>
          </a:blipFill>
        </p:spPr>
        <p:txBody>
          <a:bodyPr wrap="square" lIns="0" tIns="0" rIns="0" bIns="0" rtlCol="0"/>
          <a:lstStyle/>
          <a:p>
            <a:endParaRPr dirty="0"/>
          </a:p>
        </p:txBody>
      </p:sp>
      <p:pic>
        <p:nvPicPr>
          <p:cNvPr id="18" name="Picture 17">
            <a:extLst>
              <a:ext uri="{FF2B5EF4-FFF2-40B4-BE49-F238E27FC236}">
                <a16:creationId xmlns:a16="http://schemas.microsoft.com/office/drawing/2014/main" id="{BE8A6A0A-03F7-4F46-AF63-EEFF51D4D55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4334715" y="266700"/>
            <a:ext cx="1549010" cy="110256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8742" y="394698"/>
            <a:ext cx="11658600" cy="938719"/>
          </a:xfrm>
          <a:prstGeom prst="rect">
            <a:avLst/>
          </a:prstGeom>
        </p:spPr>
        <p:txBody>
          <a:bodyPr vert="horz" wrap="square" lIns="0" tIns="15240" rIns="0" bIns="0" rtlCol="0">
            <a:spAutoFit/>
          </a:bodyPr>
          <a:lstStyle/>
          <a:p>
            <a:pPr marL="12700">
              <a:lnSpc>
                <a:spcPct val="100000"/>
              </a:lnSpc>
              <a:spcBef>
                <a:spcPts val="120"/>
              </a:spcBef>
            </a:pPr>
            <a:r>
              <a:rPr lang="en-US" sz="6000" b="1" spc="100" dirty="0"/>
              <a:t>THE NEXT GENERATION</a:t>
            </a:r>
            <a:endParaRPr sz="6000" b="1" spc="100" dirty="0"/>
          </a:p>
        </p:txBody>
      </p:sp>
      <p:sp>
        <p:nvSpPr>
          <p:cNvPr id="3" name="object 3"/>
          <p:cNvSpPr/>
          <p:nvPr/>
        </p:nvSpPr>
        <p:spPr>
          <a:xfrm>
            <a:off x="-4800600" y="1593173"/>
            <a:ext cx="14604271" cy="103565"/>
          </a:xfrm>
          <a:custGeom>
            <a:avLst/>
            <a:gdLst/>
            <a:ahLst/>
            <a:cxnLst/>
            <a:rect l="l" t="t" r="r" b="b"/>
            <a:pathLst>
              <a:path w="11490325" h="114300">
                <a:moveTo>
                  <a:pt x="0" y="114299"/>
                </a:moveTo>
                <a:lnTo>
                  <a:pt x="0" y="0"/>
                </a:lnTo>
                <a:lnTo>
                  <a:pt x="11490126" y="0"/>
                </a:lnTo>
                <a:lnTo>
                  <a:pt x="11490126" y="114299"/>
                </a:lnTo>
                <a:lnTo>
                  <a:pt x="0" y="114299"/>
                </a:lnTo>
                <a:close/>
              </a:path>
            </a:pathLst>
          </a:custGeom>
          <a:solidFill>
            <a:srgbClr val="0069AA"/>
          </a:solidFill>
        </p:spPr>
        <p:txBody>
          <a:bodyPr wrap="square" lIns="0" tIns="0" rIns="0" bIns="0" rtlCol="0"/>
          <a:lstStyle/>
          <a:p>
            <a:endParaRPr dirty="0"/>
          </a:p>
        </p:txBody>
      </p:sp>
      <p:sp>
        <p:nvSpPr>
          <p:cNvPr id="14" name="object 14"/>
          <p:cNvSpPr txBox="1">
            <a:spLocks noGrp="1"/>
          </p:cNvSpPr>
          <p:nvPr>
            <p:ph type="body" idx="1"/>
          </p:nvPr>
        </p:nvSpPr>
        <p:spPr>
          <a:xfrm>
            <a:off x="877178" y="2119799"/>
            <a:ext cx="15621000" cy="7938327"/>
          </a:xfrm>
          <a:prstGeom prst="rect">
            <a:avLst/>
          </a:prstGeom>
        </p:spPr>
        <p:txBody>
          <a:bodyPr vert="horz" wrap="square" lIns="0" tIns="3810" rIns="0" bIns="0" rtlCol="0">
            <a:spAutoFit/>
          </a:bodyPr>
          <a:lstStyle/>
          <a:p>
            <a:pPr marL="379730" marR="281305">
              <a:lnSpc>
                <a:spcPct val="110000"/>
              </a:lnSpc>
              <a:spcBef>
                <a:spcPts val="30"/>
              </a:spcBef>
            </a:pPr>
            <a:r>
              <a:rPr lang="en-US" sz="3000" kern="1200" dirty="0">
                <a:latin typeface="Arial" panose="020B0604020202020204" pitchFamily="34" charset="0"/>
                <a:cs typeface="Arial" panose="020B0604020202020204" pitchFamily="34" charset="0"/>
              </a:rPr>
              <a:t>The next generation of student health insurance programs provide students with:</a:t>
            </a:r>
          </a:p>
          <a:p>
            <a:pPr marL="379730" marR="281305">
              <a:lnSpc>
                <a:spcPct val="110000"/>
              </a:lnSpc>
              <a:spcBef>
                <a:spcPts val="30"/>
              </a:spcBef>
            </a:pPr>
            <a:endParaRPr lang="en-US" sz="1400" kern="1200" dirty="0">
              <a:latin typeface="Arial" panose="020B0604020202020204" pitchFamily="34" charset="0"/>
              <a:cs typeface="Arial" panose="020B0604020202020204" pitchFamily="34" charset="0"/>
            </a:endParaRPr>
          </a:p>
          <a:p>
            <a:pPr marL="836930" marR="281305" indent="-457200" algn="just">
              <a:lnSpc>
                <a:spcPct val="110000"/>
              </a:lnSpc>
              <a:spcBef>
                <a:spcPts val="30"/>
              </a:spcBef>
              <a:buFont typeface="Arial" panose="020B0604020202020204" pitchFamily="34" charset="0"/>
              <a:buChar char="•"/>
            </a:pPr>
            <a:r>
              <a:rPr lang="en-US" sz="3000" kern="1200" dirty="0">
                <a:latin typeface="Arial" panose="020B0604020202020204" pitchFamily="34" charset="0"/>
                <a:cs typeface="Arial" panose="020B0604020202020204" pitchFamily="34" charset="0"/>
              </a:rPr>
              <a:t>Online learning modules on 9 different topics (Anxiety, Depression, Stress, Sleep deprivation, Sexual misconduct, Personal Safety, Alcohol, Diabetes, Opioid epidemic, and Eating disorders).</a:t>
            </a:r>
          </a:p>
          <a:p>
            <a:pPr marL="379730" marR="281305" algn="just">
              <a:lnSpc>
                <a:spcPct val="110000"/>
              </a:lnSpc>
              <a:spcBef>
                <a:spcPts val="30"/>
              </a:spcBef>
            </a:pPr>
            <a:endParaRPr lang="en-US" sz="3000" kern="1200" dirty="0">
              <a:latin typeface="Arial" panose="020B0604020202020204" pitchFamily="34" charset="0"/>
              <a:cs typeface="Arial" panose="020B0604020202020204" pitchFamily="34" charset="0"/>
            </a:endParaRPr>
          </a:p>
          <a:p>
            <a:pPr marL="836930" marR="130810" indent="-457200">
              <a:lnSpc>
                <a:spcPct val="111600"/>
              </a:lnSpc>
              <a:buFont typeface="Arial" panose="020B0604020202020204" pitchFamily="34" charset="0"/>
              <a:buChar char="•"/>
            </a:pPr>
            <a:r>
              <a:rPr lang="en-US" sz="3000" kern="1200" dirty="0">
                <a:latin typeface="Arial" panose="020B0604020202020204" pitchFamily="34" charset="0"/>
                <a:cs typeface="Arial" panose="020B0604020202020204" pitchFamily="34" charset="0"/>
              </a:rPr>
              <a:t>Interactive daily student outreach that checks in on your student's wellbeing.</a:t>
            </a:r>
          </a:p>
          <a:p>
            <a:pPr marL="379730" marR="130810">
              <a:lnSpc>
                <a:spcPct val="111600"/>
              </a:lnSpc>
            </a:pPr>
            <a:endParaRPr sz="3000" kern="1200" dirty="0">
              <a:latin typeface="Arial" panose="020B0604020202020204" pitchFamily="34" charset="0"/>
              <a:cs typeface="Arial" panose="020B0604020202020204" pitchFamily="34" charset="0"/>
            </a:endParaRPr>
          </a:p>
          <a:p>
            <a:pPr marL="836930" marR="46990" indent="-457200">
              <a:lnSpc>
                <a:spcPct val="111600"/>
              </a:lnSpc>
              <a:buFont typeface="Arial" panose="020B0604020202020204" pitchFamily="34" charset="0"/>
              <a:buChar char="•"/>
            </a:pPr>
            <a:r>
              <a:rPr lang="en-US" sz="3000" kern="1200" dirty="0">
                <a:latin typeface="Arial" panose="020B0604020202020204" pitchFamily="34" charset="0"/>
                <a:cs typeface="Arial" panose="020B0604020202020204" pitchFamily="34" charset="0"/>
              </a:rPr>
              <a:t>24/7/365 access to a counseling hotline for all issues big or small.</a:t>
            </a:r>
          </a:p>
          <a:p>
            <a:pPr marL="836930" marR="46990" indent="-457200">
              <a:lnSpc>
                <a:spcPct val="111600"/>
              </a:lnSpc>
              <a:buFont typeface="Arial" panose="020B0604020202020204" pitchFamily="34" charset="0"/>
              <a:buChar char="•"/>
            </a:pPr>
            <a:endParaRPr lang="en-US" sz="3000" kern="1200" dirty="0">
              <a:latin typeface="Arial" panose="020B0604020202020204" pitchFamily="34" charset="0"/>
              <a:cs typeface="Arial" panose="020B0604020202020204" pitchFamily="34" charset="0"/>
            </a:endParaRPr>
          </a:p>
          <a:p>
            <a:pPr marL="836930" marR="46990" indent="-457200">
              <a:lnSpc>
                <a:spcPct val="111600"/>
              </a:lnSpc>
              <a:buFont typeface="Arial" panose="020B0604020202020204" pitchFamily="34" charset="0"/>
              <a:buChar char="•"/>
            </a:pPr>
            <a:r>
              <a:rPr lang="en-US" sz="3000" kern="1200" dirty="0">
                <a:latin typeface="Arial" panose="020B0604020202020204" pitchFamily="34" charset="0"/>
                <a:cs typeface="Arial" panose="020B0604020202020204" pitchFamily="34" charset="0"/>
              </a:rPr>
              <a:t>Assistance in finding mental health providers that are In Network with your student's insurance policy.</a:t>
            </a:r>
          </a:p>
          <a:p>
            <a:pPr marL="379730" marR="46990">
              <a:lnSpc>
                <a:spcPct val="111600"/>
              </a:lnSpc>
            </a:pPr>
            <a:endParaRPr lang="en-US" sz="3000" kern="1200" dirty="0">
              <a:latin typeface="Arial" panose="020B0604020202020204" pitchFamily="34" charset="0"/>
              <a:cs typeface="Arial" panose="020B0604020202020204" pitchFamily="34" charset="0"/>
            </a:endParaRPr>
          </a:p>
          <a:p>
            <a:pPr marL="836930" indent="-457200">
              <a:lnSpc>
                <a:spcPct val="100000"/>
              </a:lnSpc>
              <a:spcBef>
                <a:spcPts val="420"/>
              </a:spcBef>
              <a:buFont typeface="Arial" panose="020B0604020202020204" pitchFamily="34" charset="0"/>
              <a:buChar char="•"/>
            </a:pPr>
            <a:r>
              <a:rPr lang="en-US" sz="3000" kern="1200" dirty="0">
                <a:latin typeface="Arial" panose="020B0604020202020204" pitchFamily="34" charset="0"/>
                <a:cs typeface="Arial" panose="020B0604020202020204" pitchFamily="34" charset="0"/>
              </a:rPr>
              <a:t>Three (3) free paid mental health visits through ASAP, not the insurance company.</a:t>
            </a:r>
          </a:p>
          <a:p>
            <a:pPr marL="379730">
              <a:lnSpc>
                <a:spcPct val="100000"/>
              </a:lnSpc>
              <a:spcBef>
                <a:spcPts val="420"/>
              </a:spcBef>
            </a:pPr>
            <a:endParaRPr lang="en-US" sz="3000" b="1" kern="1200" dirty="0">
              <a:latin typeface="Arial" panose="020B0604020202020204" pitchFamily="34" charset="0"/>
              <a:cs typeface="Arial" panose="020B0604020202020204" pitchFamily="34" charset="0"/>
            </a:endParaRPr>
          </a:p>
          <a:p>
            <a:pPr marL="379730" algn="ctr">
              <a:lnSpc>
                <a:spcPct val="100000"/>
              </a:lnSpc>
              <a:spcBef>
                <a:spcPts val="420"/>
              </a:spcBef>
            </a:pPr>
            <a:r>
              <a:rPr lang="en-US" sz="3000" b="1" kern="1200" dirty="0">
                <a:latin typeface="Arial" panose="020B0604020202020204" pitchFamily="34" charset="0"/>
                <a:cs typeface="Arial" panose="020B0604020202020204" pitchFamily="34" charset="0"/>
              </a:rPr>
              <a:t>These benefits are provided by IFS &amp; FutureHealth</a:t>
            </a:r>
          </a:p>
        </p:txBody>
      </p:sp>
      <p:pic>
        <p:nvPicPr>
          <p:cNvPr id="7" name="Picture 6" descr="A picture containing shape&#10;&#10;Description automatically generated">
            <a:extLst>
              <a:ext uri="{FF2B5EF4-FFF2-40B4-BE49-F238E27FC236}">
                <a16:creationId xmlns:a16="http://schemas.microsoft.com/office/drawing/2014/main" id="{57E3942C-BA3B-4EBC-85FC-9DD5B6B1CE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21766" y="4000500"/>
            <a:ext cx="1752600" cy="1540846"/>
          </a:xfrm>
          <a:prstGeom prst="rect">
            <a:avLst/>
          </a:prstGeom>
        </p:spPr>
      </p:pic>
      <p:sp>
        <p:nvSpPr>
          <p:cNvPr id="8" name="Arrow: Left 7">
            <a:extLst>
              <a:ext uri="{FF2B5EF4-FFF2-40B4-BE49-F238E27FC236}">
                <a16:creationId xmlns:a16="http://schemas.microsoft.com/office/drawing/2014/main" id="{FDDF94A7-A1A8-42F0-88F2-FEF0647FF994}"/>
              </a:ext>
            </a:extLst>
          </p:cNvPr>
          <p:cNvSpPr/>
          <p:nvPr/>
        </p:nvSpPr>
        <p:spPr>
          <a:xfrm rot="778760">
            <a:off x="16403985" y="4989772"/>
            <a:ext cx="730534" cy="56101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EB8FC49E-61AF-4DD9-8D0E-D7E03FDBF462}"/>
              </a:ext>
            </a:extLst>
          </p:cNvPr>
          <p:cNvPicPr>
            <a:picLocks noChangeAspect="1"/>
          </p:cNvPicPr>
          <p:nvPr/>
        </p:nvPicPr>
        <p:blipFill>
          <a:blip r:embed="rId3"/>
          <a:stretch>
            <a:fillRect/>
          </a:stretch>
        </p:blipFill>
        <p:spPr>
          <a:xfrm>
            <a:off x="17128680" y="5143500"/>
            <a:ext cx="1083119" cy="696648"/>
          </a:xfrm>
          <a:prstGeom prst="rect">
            <a:avLst/>
          </a:prstGeom>
        </p:spPr>
      </p:pic>
      <p:sp>
        <p:nvSpPr>
          <p:cNvPr id="10" name="object 5">
            <a:extLst>
              <a:ext uri="{FF2B5EF4-FFF2-40B4-BE49-F238E27FC236}">
                <a16:creationId xmlns:a16="http://schemas.microsoft.com/office/drawing/2014/main" id="{AD24758B-7CAD-4C83-8714-3D29933A2CF8}"/>
              </a:ext>
            </a:extLst>
          </p:cNvPr>
          <p:cNvSpPr/>
          <p:nvPr/>
        </p:nvSpPr>
        <p:spPr>
          <a:xfrm>
            <a:off x="15849600" y="1093177"/>
            <a:ext cx="1447800" cy="938718"/>
          </a:xfrm>
          <a:prstGeom prst="rect">
            <a:avLst/>
          </a:prstGeom>
          <a:blipFill>
            <a:blip r:embed="rId4" cstate="print"/>
            <a:stretch>
              <a:fillRect/>
            </a:stretch>
          </a:blipFill>
        </p:spPr>
        <p:txBody>
          <a:bodyPr wrap="square" lIns="0" tIns="0" rIns="0" bIns="0" rtlCol="0"/>
          <a:lstStyle/>
          <a:p>
            <a:endParaRPr dirty="0"/>
          </a:p>
        </p:txBody>
      </p:sp>
      <p:pic>
        <p:nvPicPr>
          <p:cNvPr id="12" name="Picture 11">
            <a:extLst>
              <a:ext uri="{FF2B5EF4-FFF2-40B4-BE49-F238E27FC236}">
                <a16:creationId xmlns:a16="http://schemas.microsoft.com/office/drawing/2014/main" id="{1E7FADA2-AD54-45F0-8031-A72786D18F2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4385073" y="266700"/>
            <a:ext cx="1498651" cy="106671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429385" y="3771900"/>
            <a:ext cx="15429230" cy="533479"/>
          </a:xfrm>
          <a:prstGeom prst="rect">
            <a:avLst/>
          </a:prstGeom>
        </p:spPr>
        <p:txBody>
          <a:bodyPr vert="horz" wrap="square" lIns="0" tIns="24130" rIns="0" bIns="0" rtlCol="0">
            <a:spAutoFit/>
          </a:bodyPr>
          <a:lstStyle/>
          <a:p>
            <a:pPr marL="469900" marR="5080" indent="-457200" algn="just">
              <a:lnSpc>
                <a:spcPct val="116700"/>
              </a:lnSpc>
              <a:spcBef>
                <a:spcPts val="190"/>
              </a:spcBef>
              <a:buFont typeface="Arial" panose="020B0604020202020204" pitchFamily="34" charset="0"/>
              <a:buChar char="•"/>
            </a:pPr>
            <a:endParaRPr lang="en-US" sz="3100" dirty="0">
              <a:latin typeface="Arial"/>
              <a:cs typeface="Arial"/>
            </a:endParaRPr>
          </a:p>
        </p:txBody>
      </p:sp>
      <p:sp>
        <p:nvSpPr>
          <p:cNvPr id="3" name="object 3"/>
          <p:cNvSpPr txBox="1">
            <a:spLocks noGrp="1"/>
          </p:cNvSpPr>
          <p:nvPr>
            <p:ph type="title"/>
          </p:nvPr>
        </p:nvSpPr>
        <p:spPr>
          <a:xfrm>
            <a:off x="762000" y="623960"/>
            <a:ext cx="10912874" cy="938719"/>
          </a:xfrm>
          <a:prstGeom prst="rect">
            <a:avLst/>
          </a:prstGeom>
        </p:spPr>
        <p:txBody>
          <a:bodyPr vert="horz" wrap="square" lIns="0" tIns="15240" rIns="0" bIns="0" rtlCol="0">
            <a:spAutoFit/>
          </a:bodyPr>
          <a:lstStyle/>
          <a:p>
            <a:pPr marL="12700">
              <a:lnSpc>
                <a:spcPct val="100000"/>
              </a:lnSpc>
              <a:spcBef>
                <a:spcPts val="120"/>
              </a:spcBef>
            </a:pPr>
            <a:r>
              <a:rPr lang="en-US" sz="6000" b="1" spc="100" dirty="0"/>
              <a:t>WHY IFS &amp; FUTUREHEALTH</a:t>
            </a:r>
            <a:endParaRPr sz="6000" b="1" spc="100" dirty="0"/>
          </a:p>
        </p:txBody>
      </p:sp>
      <p:sp>
        <p:nvSpPr>
          <p:cNvPr id="4" name="object 4"/>
          <p:cNvSpPr/>
          <p:nvPr/>
        </p:nvSpPr>
        <p:spPr>
          <a:xfrm>
            <a:off x="-27570" y="2066200"/>
            <a:ext cx="9274810" cy="114300"/>
          </a:xfrm>
          <a:custGeom>
            <a:avLst/>
            <a:gdLst/>
            <a:ahLst/>
            <a:cxnLst/>
            <a:rect l="l" t="t" r="r" b="b"/>
            <a:pathLst>
              <a:path w="9274810" h="114300">
                <a:moveTo>
                  <a:pt x="0" y="0"/>
                </a:moveTo>
                <a:lnTo>
                  <a:pt x="9274754" y="0"/>
                </a:lnTo>
                <a:lnTo>
                  <a:pt x="9274754" y="114299"/>
                </a:lnTo>
                <a:lnTo>
                  <a:pt x="0" y="114299"/>
                </a:lnTo>
                <a:lnTo>
                  <a:pt x="0" y="0"/>
                </a:lnTo>
                <a:close/>
              </a:path>
            </a:pathLst>
          </a:custGeom>
          <a:solidFill>
            <a:srgbClr val="0069AA"/>
          </a:solidFill>
        </p:spPr>
        <p:txBody>
          <a:bodyPr wrap="square" lIns="0" tIns="0" rIns="0" bIns="0" rtlCol="0"/>
          <a:lstStyle/>
          <a:p>
            <a:endParaRPr dirty="0"/>
          </a:p>
        </p:txBody>
      </p:sp>
      <p:sp>
        <p:nvSpPr>
          <p:cNvPr id="7" name="TextBox 6">
            <a:extLst>
              <a:ext uri="{FF2B5EF4-FFF2-40B4-BE49-F238E27FC236}">
                <a16:creationId xmlns:a16="http://schemas.microsoft.com/office/drawing/2014/main" id="{42CDD901-7F9E-40C2-ADAA-E300A61982D2}"/>
              </a:ext>
            </a:extLst>
          </p:cNvPr>
          <p:cNvSpPr txBox="1"/>
          <p:nvPr/>
        </p:nvSpPr>
        <p:spPr>
          <a:xfrm>
            <a:off x="5394690" y="2280752"/>
            <a:ext cx="11961886" cy="7940635"/>
          </a:xfrm>
          <a:prstGeom prst="rect">
            <a:avLst/>
          </a:prstGeom>
          <a:noFill/>
        </p:spPr>
        <p:txBody>
          <a:bodyPr wrap="square">
            <a:spAutoFit/>
          </a:bodyPr>
          <a:lstStyle/>
          <a:p>
            <a:pPr marL="285750" indent="-285750" algn="just">
              <a:buFont typeface="Arial" panose="020B0604020202020204" pitchFamily="34" charset="0"/>
              <a:buChar char="•"/>
            </a:pPr>
            <a:r>
              <a:rPr lang="en-US" sz="3000" dirty="0">
                <a:solidFill>
                  <a:srgbClr val="000000"/>
                </a:solidFill>
                <a:latin typeface="Arial" panose="020B0604020202020204" pitchFamily="34" charset="0"/>
                <a:ea typeface="Calibri" panose="020F0502020204030204" pitchFamily="34" charset="0"/>
                <a:cs typeface="Arial" panose="020B0604020202020204" pitchFamily="34" charset="0"/>
              </a:rPr>
              <a:t>O</a:t>
            </a:r>
            <a:r>
              <a:rPr lang="en-US" sz="3000" dirty="0">
                <a:solidFill>
                  <a:srgbClr val="000000"/>
                </a:solidFill>
                <a:effectLst/>
                <a:latin typeface="Arial" panose="020B0604020202020204" pitchFamily="34" charset="0"/>
                <a:ea typeface="Calibri" panose="020F0502020204030204" pitchFamily="34" charset="0"/>
                <a:cs typeface="Arial" panose="020B0604020202020204" pitchFamily="34" charset="0"/>
              </a:rPr>
              <a:t>ur mission is to provide students with health insurance programs that provide them with medical security while focusing on their wellbeing.</a:t>
            </a:r>
          </a:p>
          <a:p>
            <a:pPr marL="285750" indent="-285750" algn="just">
              <a:buFont typeface="Arial" panose="020B0604020202020204" pitchFamily="34" charset="0"/>
              <a:buChar char="•"/>
            </a:pPr>
            <a:endParaRPr lang="en-US" sz="3000"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3000" dirty="0">
                <a:latin typeface="Arial" panose="020B0604020202020204" pitchFamily="34" charset="0"/>
                <a:cs typeface="Arial" panose="020B0604020202020204" pitchFamily="34" charset="0"/>
              </a:rPr>
              <a:t>We are changing expectations of what you should come to expect from traditional broker/consulting services by including Future</a:t>
            </a:r>
            <a:r>
              <a:rPr lang="en-US" sz="3000" b="1" dirty="0">
                <a:latin typeface="Arial" panose="020B0604020202020204" pitchFamily="34" charset="0"/>
                <a:cs typeface="Arial" panose="020B0604020202020204" pitchFamily="34" charset="0"/>
              </a:rPr>
              <a:t>Health’s</a:t>
            </a:r>
            <a:r>
              <a:rPr lang="en-US" sz="3000" dirty="0">
                <a:latin typeface="Arial" panose="020B0604020202020204" pitchFamily="34" charset="0"/>
                <a:cs typeface="Arial" panose="020B0604020202020204" pitchFamily="34" charset="0"/>
              </a:rPr>
              <a:t>  proprietary A Student Assistance Program (ASAP), standard with all of our insurance programs.</a:t>
            </a:r>
          </a:p>
          <a:p>
            <a:pPr marL="285750" indent="-285750" algn="just">
              <a:buFont typeface="Arial" panose="020B0604020202020204" pitchFamily="34" charset="0"/>
              <a:buChar char="•"/>
            </a:pPr>
            <a:endParaRPr lang="en-US" sz="30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3000" dirty="0">
                <a:latin typeface="Arial" panose="020B0604020202020204" pitchFamily="34" charset="0"/>
                <a:cs typeface="Arial" panose="020B0604020202020204" pitchFamily="34" charset="0"/>
              </a:rPr>
              <a:t>Future</a:t>
            </a:r>
            <a:r>
              <a:rPr lang="en-US" sz="3000" b="1" dirty="0">
                <a:latin typeface="Arial" panose="020B0604020202020204" pitchFamily="34" charset="0"/>
                <a:cs typeface="Arial" panose="020B0604020202020204" pitchFamily="34" charset="0"/>
              </a:rPr>
              <a:t>Health’s</a:t>
            </a:r>
            <a:r>
              <a:rPr lang="en-US" sz="3000" dirty="0">
                <a:latin typeface="Arial" panose="020B0604020202020204" pitchFamily="34" charset="0"/>
                <a:cs typeface="Arial" panose="020B0604020202020204" pitchFamily="34" charset="0"/>
              </a:rPr>
              <a:t> proprietary programs include student outreach, health promotion assistance, prevention education on 9 critical issues that include opioid epidemic, sexual misconduct, sleep depravation and more…</a:t>
            </a:r>
          </a:p>
          <a:p>
            <a:pPr algn="just"/>
            <a:endParaRPr lang="en-US" sz="30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3000" dirty="0">
                <a:latin typeface="Arial" panose="020B0604020202020204" pitchFamily="34" charset="0"/>
                <a:cs typeface="Arial" panose="020B0604020202020204" pitchFamily="34" charset="0"/>
              </a:rPr>
              <a:t>Our service first approach coupled with our 40 years of experience in the student health market makes us uniquely qualified to service small, medium and large accounts.</a:t>
            </a:r>
          </a:p>
        </p:txBody>
      </p:sp>
      <p:pic>
        <p:nvPicPr>
          <p:cNvPr id="8" name="Picture 7" descr="A group of people sitting on stairs&#10;&#10;Description automatically generated with medium confidence">
            <a:extLst>
              <a:ext uri="{FF2B5EF4-FFF2-40B4-BE49-F238E27FC236}">
                <a16:creationId xmlns:a16="http://schemas.microsoft.com/office/drawing/2014/main" id="{61449018-4F3C-4F42-85A5-ED2C32317C54}"/>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4897" r="15474"/>
          <a:stretch/>
        </p:blipFill>
        <p:spPr>
          <a:xfrm>
            <a:off x="-312817" y="2180500"/>
            <a:ext cx="5678932" cy="8106500"/>
          </a:xfrm>
          <a:prstGeom prst="rect">
            <a:avLst/>
          </a:prstGeom>
        </p:spPr>
      </p:pic>
      <p:sp>
        <p:nvSpPr>
          <p:cNvPr id="9" name="object 5">
            <a:extLst>
              <a:ext uri="{FF2B5EF4-FFF2-40B4-BE49-F238E27FC236}">
                <a16:creationId xmlns:a16="http://schemas.microsoft.com/office/drawing/2014/main" id="{9AEF6128-F8BB-461C-B27C-A3542B68ABD8}"/>
              </a:ext>
            </a:extLst>
          </p:cNvPr>
          <p:cNvSpPr/>
          <p:nvPr/>
        </p:nvSpPr>
        <p:spPr>
          <a:xfrm>
            <a:off x="15849600" y="1093177"/>
            <a:ext cx="1447800" cy="938718"/>
          </a:xfrm>
          <a:prstGeom prst="rect">
            <a:avLst/>
          </a:prstGeom>
          <a:blipFill>
            <a:blip r:embed="rId4" cstate="print"/>
            <a:stretch>
              <a:fillRect/>
            </a:stretch>
          </a:blipFill>
        </p:spPr>
        <p:txBody>
          <a:bodyPr wrap="square" lIns="0" tIns="0" rIns="0" bIns="0" rtlCol="0"/>
          <a:lstStyle/>
          <a:p>
            <a:endParaRPr dirty="0"/>
          </a:p>
        </p:txBody>
      </p:sp>
      <p:pic>
        <p:nvPicPr>
          <p:cNvPr id="11" name="Picture 10">
            <a:extLst>
              <a:ext uri="{FF2B5EF4-FFF2-40B4-BE49-F238E27FC236}">
                <a16:creationId xmlns:a16="http://schemas.microsoft.com/office/drawing/2014/main" id="{BCA0178E-6D3A-4958-A910-D0500CBE784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4564903" y="266700"/>
            <a:ext cx="1318822" cy="938718"/>
          </a:xfrm>
          <a:prstGeom prst="rect">
            <a:avLst/>
          </a:prstGeom>
        </p:spPr>
      </p:pic>
    </p:spTree>
    <p:extLst>
      <p:ext uri="{BB962C8B-B14F-4D97-AF65-F5344CB8AC3E}">
        <p14:creationId xmlns:p14="http://schemas.microsoft.com/office/powerpoint/2010/main" val="503658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34635" y="419100"/>
            <a:ext cx="13639800" cy="1862048"/>
          </a:xfrm>
          <a:prstGeom prst="rect">
            <a:avLst/>
          </a:prstGeom>
        </p:spPr>
        <p:txBody>
          <a:bodyPr vert="horz" wrap="square" lIns="0" tIns="15240" rIns="0" bIns="0" rtlCol="0">
            <a:spAutoFit/>
          </a:bodyPr>
          <a:lstStyle/>
          <a:p>
            <a:pPr marL="12700">
              <a:lnSpc>
                <a:spcPct val="100000"/>
              </a:lnSpc>
              <a:spcBef>
                <a:spcPts val="120"/>
              </a:spcBef>
            </a:pPr>
            <a:r>
              <a:rPr lang="en-US" sz="6000" b="1" spc="100" dirty="0"/>
              <a:t>BENEFITS OF WORKING WITH </a:t>
            </a:r>
            <a:br>
              <a:rPr lang="en-US" sz="6000" b="1" spc="100" dirty="0"/>
            </a:br>
            <a:r>
              <a:rPr lang="en-US" sz="6000" b="1" spc="100" dirty="0"/>
              <a:t>IFS &amp; FUTUREHEALTH</a:t>
            </a:r>
            <a:endParaRPr sz="6000" b="1" spc="100" dirty="0"/>
          </a:p>
        </p:txBody>
      </p:sp>
      <p:sp>
        <p:nvSpPr>
          <p:cNvPr id="3" name="object 3"/>
          <p:cNvSpPr/>
          <p:nvPr/>
        </p:nvSpPr>
        <p:spPr>
          <a:xfrm>
            <a:off x="-990600" y="2546258"/>
            <a:ext cx="14604271" cy="103565"/>
          </a:xfrm>
          <a:custGeom>
            <a:avLst/>
            <a:gdLst/>
            <a:ahLst/>
            <a:cxnLst/>
            <a:rect l="l" t="t" r="r" b="b"/>
            <a:pathLst>
              <a:path w="11490325" h="114300">
                <a:moveTo>
                  <a:pt x="0" y="114299"/>
                </a:moveTo>
                <a:lnTo>
                  <a:pt x="0" y="0"/>
                </a:lnTo>
                <a:lnTo>
                  <a:pt x="11490126" y="0"/>
                </a:lnTo>
                <a:lnTo>
                  <a:pt x="11490126" y="114299"/>
                </a:lnTo>
                <a:lnTo>
                  <a:pt x="0" y="114299"/>
                </a:lnTo>
                <a:close/>
              </a:path>
            </a:pathLst>
          </a:custGeom>
          <a:solidFill>
            <a:srgbClr val="0069AA"/>
          </a:solidFill>
        </p:spPr>
        <p:txBody>
          <a:bodyPr wrap="square" lIns="0" tIns="0" rIns="0" bIns="0" rtlCol="0"/>
          <a:lstStyle/>
          <a:p>
            <a:endParaRPr dirty="0"/>
          </a:p>
        </p:txBody>
      </p:sp>
      <p:sp>
        <p:nvSpPr>
          <p:cNvPr id="14" name="object 14"/>
          <p:cNvSpPr txBox="1">
            <a:spLocks noGrp="1"/>
          </p:cNvSpPr>
          <p:nvPr>
            <p:ph type="body" idx="1"/>
          </p:nvPr>
        </p:nvSpPr>
        <p:spPr>
          <a:xfrm>
            <a:off x="1099812" y="2508158"/>
            <a:ext cx="15621000" cy="7644913"/>
          </a:xfrm>
          <a:prstGeom prst="rect">
            <a:avLst/>
          </a:prstGeom>
        </p:spPr>
        <p:txBody>
          <a:bodyPr vert="horz" wrap="square" lIns="0" tIns="3810" rIns="0" bIns="0" rtlCol="0">
            <a:spAutoFit/>
          </a:bodyPr>
          <a:lstStyle/>
          <a:p>
            <a:pPr marL="836930" marR="281305" indent="-457200">
              <a:lnSpc>
                <a:spcPct val="110000"/>
              </a:lnSpc>
              <a:spcBef>
                <a:spcPts val="30"/>
              </a:spcBef>
              <a:buFont typeface="Arial" panose="020B0604020202020204" pitchFamily="34" charset="0"/>
              <a:buChar char="•"/>
            </a:pPr>
            <a:endParaRPr lang="en-US" sz="3000" kern="1200" dirty="0">
              <a:latin typeface="Arial" panose="020B0604020202020204" pitchFamily="34" charset="0"/>
              <a:cs typeface="Arial" panose="020B0604020202020204" pitchFamily="34" charset="0"/>
            </a:endParaRPr>
          </a:p>
          <a:p>
            <a:pPr marL="836930" marR="281305" indent="-457200">
              <a:lnSpc>
                <a:spcPct val="110000"/>
              </a:lnSpc>
              <a:spcBef>
                <a:spcPts val="30"/>
              </a:spcBef>
              <a:buFont typeface="Arial" panose="020B0604020202020204" pitchFamily="34" charset="0"/>
              <a:buChar char="•"/>
            </a:pPr>
            <a:r>
              <a:rPr lang="en-US" sz="3000" kern="1200" dirty="0">
                <a:latin typeface="Arial" panose="020B0604020202020204" pitchFamily="34" charset="0"/>
                <a:cs typeface="Arial" panose="020B0604020202020204" pitchFamily="34" charset="0"/>
              </a:rPr>
              <a:t>We deliver </a:t>
            </a:r>
            <a:r>
              <a:rPr sz="3000" kern="1200" dirty="0">
                <a:latin typeface="Arial" panose="020B0604020202020204" pitchFamily="34" charset="0"/>
                <a:cs typeface="Arial" panose="020B0604020202020204" pitchFamily="34" charset="0"/>
              </a:rPr>
              <a:t>an </a:t>
            </a:r>
            <a:r>
              <a:rPr lang="en-US" sz="3000" kern="1200" dirty="0">
                <a:latin typeface="Arial" panose="020B0604020202020204" pitchFamily="34" charset="0"/>
                <a:cs typeface="Arial" panose="020B0604020202020204" pitchFamily="34" charset="0"/>
              </a:rPr>
              <a:t>insider's</a:t>
            </a:r>
            <a:r>
              <a:rPr sz="3000" kern="1200" dirty="0">
                <a:latin typeface="Arial" panose="020B0604020202020204" pitchFamily="34" charset="0"/>
                <a:cs typeface="Arial" panose="020B0604020202020204" pitchFamily="34" charset="0"/>
              </a:rPr>
              <a:t> perspective</a:t>
            </a:r>
            <a:r>
              <a:rPr lang="en-US" sz="3000" kern="1200" dirty="0">
                <a:latin typeface="Arial" panose="020B0604020202020204" pitchFamily="34" charset="0"/>
                <a:cs typeface="Arial" panose="020B0604020202020204" pitchFamily="34" charset="0"/>
              </a:rPr>
              <a:t> as to how insurance companies operate. Through our combined experience we are adept at negotiating the best rates and plan designs.</a:t>
            </a:r>
          </a:p>
          <a:p>
            <a:pPr marL="836930" marR="281305" indent="-457200">
              <a:lnSpc>
                <a:spcPct val="110000"/>
              </a:lnSpc>
              <a:spcBef>
                <a:spcPts val="30"/>
              </a:spcBef>
              <a:buFont typeface="Arial" panose="020B0604020202020204" pitchFamily="34" charset="0"/>
              <a:buChar char="•"/>
            </a:pPr>
            <a:endParaRPr lang="en-US" sz="3000" kern="1200" dirty="0">
              <a:latin typeface="Arial" panose="020B0604020202020204" pitchFamily="34" charset="0"/>
              <a:cs typeface="Arial" panose="020B0604020202020204" pitchFamily="34" charset="0"/>
            </a:endParaRPr>
          </a:p>
          <a:p>
            <a:pPr marL="836930" marR="281305" indent="-457200">
              <a:lnSpc>
                <a:spcPct val="110000"/>
              </a:lnSpc>
              <a:spcBef>
                <a:spcPts val="30"/>
              </a:spcBef>
              <a:buFont typeface="Arial" panose="020B0604020202020204" pitchFamily="34" charset="0"/>
              <a:buChar char="•"/>
            </a:pPr>
            <a:r>
              <a:rPr lang="en-US" sz="3000" kern="1200" dirty="0">
                <a:latin typeface="Arial" panose="020B0604020202020204" pitchFamily="34" charset="0"/>
                <a:cs typeface="Arial" panose="020B0604020202020204" pitchFamily="34" charset="0"/>
              </a:rPr>
              <a:t>We identify insurance companies that compliment the mental health and wellness resources provided on campus and through IFS and Future</a:t>
            </a:r>
            <a:r>
              <a:rPr lang="en-US" sz="3000" b="1" kern="1200" dirty="0">
                <a:latin typeface="Arial" panose="020B0604020202020204" pitchFamily="34" charset="0"/>
                <a:cs typeface="Arial" panose="020B0604020202020204" pitchFamily="34" charset="0"/>
              </a:rPr>
              <a:t>Health</a:t>
            </a:r>
            <a:r>
              <a:rPr lang="en-US" sz="3000" kern="1200" dirty="0">
                <a:latin typeface="Arial" panose="020B0604020202020204" pitchFamily="34" charset="0"/>
                <a:cs typeface="Arial" panose="020B0604020202020204" pitchFamily="34" charset="0"/>
              </a:rPr>
              <a:t>.</a:t>
            </a:r>
          </a:p>
          <a:p>
            <a:pPr marL="379730" marR="46990">
              <a:lnSpc>
                <a:spcPct val="111600"/>
              </a:lnSpc>
            </a:pPr>
            <a:endParaRPr lang="en-US" sz="3000" kern="1200" dirty="0">
              <a:latin typeface="Arial" panose="020B0604020202020204" pitchFamily="34" charset="0"/>
              <a:cs typeface="Arial" panose="020B0604020202020204" pitchFamily="34" charset="0"/>
            </a:endParaRPr>
          </a:p>
          <a:p>
            <a:pPr marL="836930" marR="46990" indent="-457200">
              <a:lnSpc>
                <a:spcPct val="111600"/>
              </a:lnSpc>
              <a:buFont typeface="Arial" panose="020B0604020202020204" pitchFamily="34" charset="0"/>
              <a:buChar char="•"/>
            </a:pPr>
            <a:r>
              <a:rPr lang="en-US" sz="3000" kern="1200" dirty="0">
                <a:latin typeface="Arial" panose="020B0604020202020204" pitchFamily="34" charset="0"/>
                <a:cs typeface="Arial" panose="020B0604020202020204" pitchFamily="34" charset="0"/>
              </a:rPr>
              <a:t>We have established </a:t>
            </a:r>
            <a:r>
              <a:rPr sz="3000" kern="1200" dirty="0">
                <a:latin typeface="Arial" panose="020B0604020202020204" pitchFamily="34" charset="0"/>
                <a:cs typeface="Arial" panose="020B0604020202020204" pitchFamily="34" charset="0"/>
              </a:rPr>
              <a:t>strong relationships with all</a:t>
            </a:r>
            <a:r>
              <a:rPr lang="en-US" sz="3000" kern="1200" dirty="0">
                <a:latin typeface="Arial" panose="020B0604020202020204" pitchFamily="34" charset="0"/>
                <a:cs typeface="Arial" panose="020B0604020202020204" pitchFamily="34" charset="0"/>
              </a:rPr>
              <a:t> A rated A.M. Best</a:t>
            </a:r>
            <a:r>
              <a:rPr sz="3000" kern="1200" dirty="0">
                <a:latin typeface="Arial" panose="020B0604020202020204" pitchFamily="34" charset="0"/>
                <a:cs typeface="Arial" panose="020B0604020202020204" pitchFamily="34" charset="0"/>
              </a:rPr>
              <a:t> insurance companies</a:t>
            </a:r>
            <a:r>
              <a:rPr lang="en-US" sz="3000" kern="1200" dirty="0">
                <a:latin typeface="Arial" panose="020B0604020202020204" pitchFamily="34" charset="0"/>
                <a:cs typeface="Arial" panose="020B0604020202020204" pitchFamily="34" charset="0"/>
              </a:rPr>
              <a:t>.</a:t>
            </a:r>
          </a:p>
          <a:p>
            <a:pPr marL="836930" marR="46990" indent="-457200">
              <a:lnSpc>
                <a:spcPct val="111600"/>
              </a:lnSpc>
              <a:buFont typeface="Arial" panose="020B0604020202020204" pitchFamily="34" charset="0"/>
              <a:buChar char="•"/>
            </a:pPr>
            <a:endParaRPr lang="en-US" sz="3000" kern="1200" dirty="0">
              <a:latin typeface="Arial" panose="020B0604020202020204" pitchFamily="34" charset="0"/>
              <a:cs typeface="Arial" panose="020B0604020202020204" pitchFamily="34" charset="0"/>
            </a:endParaRPr>
          </a:p>
          <a:p>
            <a:pPr marL="836930" marR="46990" indent="-457200">
              <a:lnSpc>
                <a:spcPct val="111600"/>
              </a:lnSpc>
              <a:buFont typeface="Arial" panose="020B0604020202020204" pitchFamily="34" charset="0"/>
              <a:buChar char="•"/>
            </a:pPr>
            <a:r>
              <a:rPr lang="en-US" sz="3000" kern="1200" dirty="0">
                <a:latin typeface="Arial" panose="020B0604020202020204" pitchFamily="34" charset="0"/>
                <a:cs typeface="Arial" panose="020B0604020202020204" pitchFamily="34" charset="0"/>
              </a:rPr>
              <a:t>Service first approach - We stay engaged with our clients and provide account management, waiver administration, orientation assistance and more…</a:t>
            </a:r>
          </a:p>
          <a:p>
            <a:pPr marL="379730" marR="46990">
              <a:lnSpc>
                <a:spcPct val="111600"/>
              </a:lnSpc>
            </a:pPr>
            <a:endParaRPr lang="en-US" sz="3000" kern="1200" dirty="0">
              <a:latin typeface="Arial" panose="020B0604020202020204" pitchFamily="34" charset="0"/>
              <a:cs typeface="Arial" panose="020B0604020202020204" pitchFamily="34" charset="0"/>
            </a:endParaRPr>
          </a:p>
          <a:p>
            <a:pPr marL="836930" indent="-457200">
              <a:lnSpc>
                <a:spcPct val="100000"/>
              </a:lnSpc>
              <a:spcBef>
                <a:spcPts val="420"/>
              </a:spcBef>
              <a:buFont typeface="Arial" panose="020B0604020202020204" pitchFamily="34" charset="0"/>
              <a:buChar char="•"/>
            </a:pPr>
            <a:r>
              <a:rPr lang="en-US" sz="3000" kern="1200" dirty="0">
                <a:latin typeface="Arial" panose="020B0604020202020204" pitchFamily="34" charset="0"/>
                <a:cs typeface="Arial" panose="020B0604020202020204" pitchFamily="34" charset="0"/>
              </a:rPr>
              <a:t>RFP Assistance - Whether you want to have a formal RFP or just a market check, we have you covered.</a:t>
            </a:r>
          </a:p>
        </p:txBody>
      </p:sp>
      <p:sp>
        <p:nvSpPr>
          <p:cNvPr id="7" name="object 5">
            <a:extLst>
              <a:ext uri="{FF2B5EF4-FFF2-40B4-BE49-F238E27FC236}">
                <a16:creationId xmlns:a16="http://schemas.microsoft.com/office/drawing/2014/main" id="{3D6D4B8D-C99C-410A-8C6E-20F414EC6755}"/>
              </a:ext>
            </a:extLst>
          </p:cNvPr>
          <p:cNvSpPr/>
          <p:nvPr/>
        </p:nvSpPr>
        <p:spPr>
          <a:xfrm>
            <a:off x="15849600" y="1093177"/>
            <a:ext cx="1447800" cy="938718"/>
          </a:xfrm>
          <a:prstGeom prst="rect">
            <a:avLst/>
          </a:prstGeom>
          <a:blipFill>
            <a:blip r:embed="rId2" cstate="print"/>
            <a:stretch>
              <a:fillRect/>
            </a:stretch>
          </a:blipFill>
        </p:spPr>
        <p:txBody>
          <a:bodyPr wrap="square" lIns="0" tIns="0" rIns="0" bIns="0" rtlCol="0"/>
          <a:lstStyle/>
          <a:p>
            <a:endParaRPr dirty="0"/>
          </a:p>
        </p:txBody>
      </p:sp>
      <p:pic>
        <p:nvPicPr>
          <p:cNvPr id="8" name="Picture 7">
            <a:extLst>
              <a:ext uri="{FF2B5EF4-FFF2-40B4-BE49-F238E27FC236}">
                <a16:creationId xmlns:a16="http://schemas.microsoft.com/office/drawing/2014/main" id="{259E768B-B6EB-407F-84FA-C36A792779A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4277903" y="266700"/>
            <a:ext cx="1605822" cy="1143000"/>
          </a:xfrm>
          <a:prstGeom prst="rect">
            <a:avLst/>
          </a:prstGeom>
        </p:spPr>
      </p:pic>
    </p:spTree>
    <p:extLst>
      <p:ext uri="{BB962C8B-B14F-4D97-AF65-F5344CB8AC3E}">
        <p14:creationId xmlns:p14="http://schemas.microsoft.com/office/powerpoint/2010/main" val="301722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5"/>
            <a:ext cx="18288000" cy="10287000"/>
          </a:xfrm>
          <a:custGeom>
            <a:avLst/>
            <a:gdLst/>
            <a:ahLst/>
            <a:cxnLst/>
            <a:rect l="l" t="t" r="r" b="b"/>
            <a:pathLst>
              <a:path w="18288000" h="10287000">
                <a:moveTo>
                  <a:pt x="0" y="0"/>
                </a:moveTo>
                <a:lnTo>
                  <a:pt x="18287999" y="0"/>
                </a:lnTo>
                <a:lnTo>
                  <a:pt x="18287999" y="10286999"/>
                </a:lnTo>
                <a:lnTo>
                  <a:pt x="0" y="10286999"/>
                </a:lnTo>
                <a:lnTo>
                  <a:pt x="0" y="0"/>
                </a:lnTo>
                <a:close/>
              </a:path>
            </a:pathLst>
          </a:custGeom>
          <a:solidFill>
            <a:srgbClr val="0069AA"/>
          </a:solidFill>
        </p:spPr>
        <p:txBody>
          <a:bodyPr wrap="square" lIns="0" tIns="0" rIns="0" bIns="0" rtlCol="0"/>
          <a:lstStyle/>
          <a:p>
            <a:endParaRPr dirty="0"/>
          </a:p>
        </p:txBody>
      </p:sp>
      <p:sp>
        <p:nvSpPr>
          <p:cNvPr id="3" name="object 3"/>
          <p:cNvSpPr/>
          <p:nvPr/>
        </p:nvSpPr>
        <p:spPr>
          <a:xfrm>
            <a:off x="994786" y="1028705"/>
            <a:ext cx="104775" cy="9258300"/>
          </a:xfrm>
          <a:custGeom>
            <a:avLst/>
            <a:gdLst/>
            <a:ahLst/>
            <a:cxnLst/>
            <a:rect l="l" t="t" r="r" b="b"/>
            <a:pathLst>
              <a:path w="104775" h="9258300">
                <a:moveTo>
                  <a:pt x="104774" y="9258293"/>
                </a:moveTo>
                <a:lnTo>
                  <a:pt x="0" y="9258293"/>
                </a:lnTo>
                <a:lnTo>
                  <a:pt x="0" y="0"/>
                </a:lnTo>
                <a:lnTo>
                  <a:pt x="104774" y="0"/>
                </a:lnTo>
                <a:lnTo>
                  <a:pt x="104774" y="9258293"/>
                </a:lnTo>
                <a:close/>
              </a:path>
            </a:pathLst>
          </a:custGeom>
          <a:solidFill>
            <a:srgbClr val="FFFFFF"/>
          </a:solidFill>
        </p:spPr>
        <p:txBody>
          <a:bodyPr wrap="square" lIns="0" tIns="0" rIns="0" bIns="0" rtlCol="0"/>
          <a:lstStyle/>
          <a:p>
            <a:endParaRPr dirty="0"/>
          </a:p>
        </p:txBody>
      </p:sp>
      <p:sp>
        <p:nvSpPr>
          <p:cNvPr id="4" name="object 4"/>
          <p:cNvSpPr txBox="1">
            <a:spLocks noGrp="1"/>
          </p:cNvSpPr>
          <p:nvPr>
            <p:ph type="title"/>
          </p:nvPr>
        </p:nvSpPr>
        <p:spPr>
          <a:xfrm>
            <a:off x="1612247" y="1003811"/>
            <a:ext cx="7379353" cy="6755311"/>
          </a:xfrm>
          <a:prstGeom prst="rect">
            <a:avLst/>
          </a:prstGeom>
        </p:spPr>
        <p:txBody>
          <a:bodyPr vert="horz" wrap="square" lIns="0" tIns="11430" rIns="0" bIns="0" rtlCol="0">
            <a:spAutoFit/>
          </a:bodyPr>
          <a:lstStyle/>
          <a:p>
            <a:pPr marL="12700" marR="5080">
              <a:lnSpc>
                <a:spcPct val="121700"/>
              </a:lnSpc>
              <a:spcBef>
                <a:spcPts val="90"/>
              </a:spcBef>
            </a:pPr>
            <a:r>
              <a:rPr dirty="0">
                <a:solidFill>
                  <a:srgbClr val="FFFFFF"/>
                </a:solidFill>
              </a:rPr>
              <a:t>GET IN TOUCH  WITH US</a:t>
            </a:r>
            <a:br>
              <a:rPr lang="en-US" dirty="0">
                <a:solidFill>
                  <a:srgbClr val="FFFFFF"/>
                </a:solidFill>
              </a:rPr>
            </a:br>
            <a:r>
              <a:rPr lang="en-US" sz="7200" i="1" dirty="0">
                <a:solidFill>
                  <a:srgbClr val="FFFFFF"/>
                </a:solidFill>
              </a:rPr>
              <a:t>Let us make a difference in your student’s lives…</a:t>
            </a:r>
            <a:endParaRPr i="1" dirty="0">
              <a:solidFill>
                <a:srgbClr val="FFFFFF"/>
              </a:solidFill>
            </a:endParaRPr>
          </a:p>
        </p:txBody>
      </p:sp>
      <p:sp>
        <p:nvSpPr>
          <p:cNvPr id="5" name="object 5"/>
          <p:cNvSpPr txBox="1"/>
          <p:nvPr/>
        </p:nvSpPr>
        <p:spPr>
          <a:xfrm>
            <a:off x="8122919" y="3695700"/>
            <a:ext cx="9982199" cy="5742854"/>
          </a:xfrm>
          <a:prstGeom prst="rect">
            <a:avLst/>
          </a:prstGeom>
        </p:spPr>
        <p:txBody>
          <a:bodyPr vert="horz" wrap="square" lIns="0" tIns="278765" rIns="0" bIns="0" rtlCol="0">
            <a:spAutoFit/>
          </a:bodyPr>
          <a:lstStyle/>
          <a:p>
            <a:pPr marR="5080" algn="r">
              <a:lnSpc>
                <a:spcPct val="100000"/>
              </a:lnSpc>
              <a:spcBef>
                <a:spcPts val="2195"/>
              </a:spcBef>
              <a:tabLst>
                <a:tab pos="2178050" algn="l"/>
              </a:tabLst>
            </a:pPr>
            <a:r>
              <a:rPr sz="3000" kern="100" dirty="0">
                <a:solidFill>
                  <a:srgbClr val="FFFFFF"/>
                </a:solidFill>
                <a:latin typeface="Arial"/>
                <a:cs typeface="Arial"/>
              </a:rPr>
              <a:t>MAILING</a:t>
            </a:r>
            <a:r>
              <a:rPr lang="en-US" sz="3000" kern="100" dirty="0">
                <a:solidFill>
                  <a:srgbClr val="FFFFFF"/>
                </a:solidFill>
                <a:latin typeface="Arial"/>
                <a:cs typeface="Arial"/>
              </a:rPr>
              <a:t>  </a:t>
            </a:r>
            <a:r>
              <a:rPr sz="3000" kern="100" dirty="0">
                <a:solidFill>
                  <a:srgbClr val="FFFFFF"/>
                </a:solidFill>
                <a:latin typeface="Arial"/>
                <a:cs typeface="Arial"/>
              </a:rPr>
              <a:t>ADDRESS</a:t>
            </a:r>
            <a:endParaRPr sz="3000" kern="100" dirty="0">
              <a:latin typeface="Arial"/>
              <a:cs typeface="Arial"/>
            </a:endParaRPr>
          </a:p>
          <a:p>
            <a:pPr marL="12700" marR="5080" indent="1368425" algn="r">
              <a:lnSpc>
                <a:spcPct val="127099"/>
              </a:lnSpc>
              <a:spcBef>
                <a:spcPts val="1060"/>
              </a:spcBef>
            </a:pPr>
            <a:r>
              <a:rPr lang="en-US" sz="2800" kern="100" dirty="0">
                <a:latin typeface="Arial"/>
                <a:cs typeface="Arial"/>
              </a:rPr>
              <a:t>1690 S Congress Ave #101 Delray Beach, FL 33445</a:t>
            </a:r>
            <a:endParaRPr sz="2800" kern="100" dirty="0">
              <a:latin typeface="Arial"/>
              <a:cs typeface="Arial"/>
            </a:endParaRPr>
          </a:p>
          <a:p>
            <a:pPr algn="r">
              <a:lnSpc>
                <a:spcPct val="100000"/>
              </a:lnSpc>
              <a:spcBef>
                <a:spcPts val="15"/>
              </a:spcBef>
            </a:pPr>
            <a:endParaRPr sz="2400" kern="100" dirty="0">
              <a:latin typeface="Arial"/>
              <a:cs typeface="Arial"/>
            </a:endParaRPr>
          </a:p>
          <a:p>
            <a:pPr marR="5080" algn="r">
              <a:lnSpc>
                <a:spcPct val="100000"/>
              </a:lnSpc>
              <a:tabLst>
                <a:tab pos="1866900" algn="l"/>
              </a:tabLst>
            </a:pPr>
            <a:r>
              <a:rPr sz="3000" kern="100" dirty="0">
                <a:solidFill>
                  <a:srgbClr val="FFFFFF"/>
                </a:solidFill>
                <a:latin typeface="Arial"/>
                <a:cs typeface="Arial"/>
              </a:rPr>
              <a:t>PHONE</a:t>
            </a:r>
            <a:r>
              <a:rPr lang="en-US" sz="3000" kern="100" dirty="0">
                <a:solidFill>
                  <a:srgbClr val="FFFFFF"/>
                </a:solidFill>
                <a:latin typeface="Arial"/>
                <a:cs typeface="Arial"/>
              </a:rPr>
              <a:t>  </a:t>
            </a:r>
            <a:r>
              <a:rPr sz="3000" kern="100" dirty="0">
                <a:solidFill>
                  <a:srgbClr val="FFFFFF"/>
                </a:solidFill>
                <a:latin typeface="Arial"/>
                <a:cs typeface="Arial"/>
              </a:rPr>
              <a:t>NUMBER</a:t>
            </a:r>
            <a:endParaRPr sz="3000" kern="100" dirty="0">
              <a:latin typeface="Arial"/>
              <a:cs typeface="Arial"/>
            </a:endParaRPr>
          </a:p>
          <a:p>
            <a:pPr marR="5080" algn="r">
              <a:lnSpc>
                <a:spcPct val="100000"/>
              </a:lnSpc>
              <a:spcBef>
                <a:spcPts val="2020"/>
              </a:spcBef>
            </a:pPr>
            <a:r>
              <a:rPr lang="en-US" sz="2800" kern="100" dirty="0">
                <a:latin typeface="Arial"/>
                <a:cs typeface="Arial"/>
              </a:rPr>
              <a:t>800-356-1235</a:t>
            </a:r>
          </a:p>
          <a:p>
            <a:pPr marR="5080" algn="r">
              <a:lnSpc>
                <a:spcPct val="100000"/>
              </a:lnSpc>
              <a:spcBef>
                <a:spcPts val="2020"/>
              </a:spcBef>
              <a:spcAft>
                <a:spcPts val="1800"/>
              </a:spcAft>
            </a:pPr>
            <a:r>
              <a:rPr lang="en-US" sz="2800" kern="100" dirty="0">
                <a:latin typeface="Arial"/>
                <a:cs typeface="Arial"/>
              </a:rPr>
              <a:t>855-681-4141</a:t>
            </a:r>
          </a:p>
          <a:p>
            <a:pPr marR="5080" algn="r">
              <a:lnSpc>
                <a:spcPct val="100000"/>
              </a:lnSpc>
              <a:tabLst>
                <a:tab pos="1802130" algn="l"/>
              </a:tabLst>
            </a:pPr>
            <a:r>
              <a:rPr sz="3000" kern="100" dirty="0">
                <a:solidFill>
                  <a:srgbClr val="FFFFFF"/>
                </a:solidFill>
                <a:latin typeface="Arial"/>
                <a:cs typeface="Arial"/>
              </a:rPr>
              <a:t>E</a:t>
            </a:r>
            <a:r>
              <a:rPr sz="3100" kern="100" dirty="0">
                <a:solidFill>
                  <a:srgbClr val="FFFFFF"/>
                </a:solidFill>
                <a:latin typeface="Arial"/>
                <a:cs typeface="Arial"/>
              </a:rPr>
              <a:t>-</a:t>
            </a:r>
            <a:r>
              <a:rPr sz="3000" kern="100" dirty="0">
                <a:solidFill>
                  <a:srgbClr val="FFFFFF"/>
                </a:solidFill>
                <a:latin typeface="Arial"/>
                <a:cs typeface="Arial"/>
              </a:rPr>
              <a:t>MAI</a:t>
            </a:r>
            <a:r>
              <a:rPr lang="en-US" sz="3000" kern="100" dirty="0">
                <a:solidFill>
                  <a:srgbClr val="FFFFFF"/>
                </a:solidFill>
                <a:latin typeface="Arial"/>
                <a:cs typeface="Arial"/>
              </a:rPr>
              <a:t>L  </a:t>
            </a:r>
            <a:r>
              <a:rPr sz="3000" kern="100" dirty="0">
                <a:solidFill>
                  <a:srgbClr val="FFFFFF"/>
                </a:solidFill>
                <a:latin typeface="Arial"/>
                <a:cs typeface="Arial"/>
              </a:rPr>
              <a:t>ADDRESS</a:t>
            </a:r>
            <a:endParaRPr sz="3000" kern="100" dirty="0">
              <a:latin typeface="Arial"/>
              <a:cs typeface="Arial"/>
            </a:endParaRPr>
          </a:p>
          <a:p>
            <a:pPr marR="5080" algn="r">
              <a:lnSpc>
                <a:spcPct val="100000"/>
              </a:lnSpc>
              <a:spcBef>
                <a:spcPts val="2000"/>
              </a:spcBef>
            </a:pPr>
            <a:r>
              <a:rPr sz="2800" kern="100" dirty="0">
                <a:latin typeface="Arial"/>
                <a:cs typeface="Arial"/>
                <a:hlinkClick r:id="rId2"/>
              </a:rPr>
              <a:t>sales</a:t>
            </a:r>
            <a:r>
              <a:rPr sz="2950" kern="100" dirty="0">
                <a:latin typeface="Arial"/>
                <a:cs typeface="Arial"/>
                <a:hlinkClick r:id="rId2"/>
              </a:rPr>
              <a:t>@</a:t>
            </a:r>
            <a:r>
              <a:rPr lang="en-US" sz="2800" kern="100" dirty="0">
                <a:latin typeface="Arial"/>
                <a:cs typeface="Arial"/>
                <a:hlinkClick r:id="rId2"/>
              </a:rPr>
              <a:t>m</a:t>
            </a:r>
            <a:r>
              <a:rPr sz="2800" kern="100" dirty="0">
                <a:latin typeface="Arial"/>
                <a:cs typeface="Arial"/>
                <a:hlinkClick r:id="rId2"/>
              </a:rPr>
              <a:t>yfuturehealth</a:t>
            </a:r>
            <a:r>
              <a:rPr sz="2950" kern="100" dirty="0">
                <a:latin typeface="Arial"/>
                <a:cs typeface="Arial"/>
                <a:hlinkClick r:id="rId2"/>
              </a:rPr>
              <a:t>.</a:t>
            </a:r>
            <a:r>
              <a:rPr sz="2800" kern="100" dirty="0">
                <a:latin typeface="Arial"/>
                <a:cs typeface="Arial"/>
                <a:hlinkClick r:id="rId2"/>
              </a:rPr>
              <a:t>com</a:t>
            </a:r>
            <a:endParaRPr lang="en-US" sz="2800" kern="100" dirty="0">
              <a:latin typeface="Arial"/>
              <a:cs typeface="Arial"/>
            </a:endParaRPr>
          </a:p>
          <a:p>
            <a:pPr marR="5080" algn="r">
              <a:lnSpc>
                <a:spcPct val="100000"/>
              </a:lnSpc>
              <a:spcBef>
                <a:spcPts val="2000"/>
              </a:spcBef>
            </a:pPr>
            <a:r>
              <a:rPr lang="en-US" sz="2800" u="sng" kern="100" dirty="0">
                <a:latin typeface="Arial"/>
                <a:cs typeface="Arial"/>
              </a:rPr>
              <a:t>info@insuranceforstudents.com</a:t>
            </a:r>
            <a:endParaRPr sz="2800" u="sng" kern="100" dirty="0">
              <a:latin typeface="Arial"/>
              <a:cs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2137</TotalTime>
  <Words>797</Words>
  <Application>Microsoft Office PowerPoint</Application>
  <PresentationFormat>Custom</PresentationFormat>
  <Paragraphs>89</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Tahoma</vt:lpstr>
      <vt:lpstr>Office Theme</vt:lpstr>
      <vt:lpstr>Insurance For Students &amp; FutureHealth    THE NEXT GENERATION OF STUDENT HEALTH INSURANCE PROGRAMS</vt:lpstr>
      <vt:lpstr>PRESENTATION OUTLINE</vt:lpstr>
      <vt:lpstr>BACKGROUND</vt:lpstr>
      <vt:lpstr>COMBINED EXPERIENCE</vt:lpstr>
      <vt:lpstr>CRITICAL CAMPUS CONCERNS</vt:lpstr>
      <vt:lpstr>THE NEXT GENERATION</vt:lpstr>
      <vt:lpstr>WHY IFS &amp; FUTUREHEALTH</vt:lpstr>
      <vt:lpstr>BENEFITS OF WORKING WITH  IFS &amp; FUTUREHEALTH</vt:lpstr>
      <vt:lpstr>GET IN TOUCH  WITH US Let us make a difference in your student’s lives…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PowerPoint</dc:title>
  <dc:creator>gwarga</dc:creator>
  <cp:keywords>DAER5ghT610,BAB6ITLD03o</cp:keywords>
  <cp:lastModifiedBy>Sales Desk</cp:lastModifiedBy>
  <cp:revision>72</cp:revision>
  <cp:lastPrinted>2021-01-15T19:53:29Z</cp:lastPrinted>
  <dcterms:created xsi:type="dcterms:W3CDTF">2021-01-05T17:24:39Z</dcterms:created>
  <dcterms:modified xsi:type="dcterms:W3CDTF">2021-01-18T17:00:50Z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2021-01-05T00:00:00Z</vt:filetime>
  </property>
  <property fmtid="{D5CDD505-2E9C-101B-9397-08002B2CF9AE}" pid="3" name="Creator">
    <vt:lpwstr>Canva</vt:lpwstr>
  </property>
  <property fmtid="{D5CDD505-2E9C-101B-9397-08002B2CF9AE}" pid="4" name="LastSaved">
    <vt:filetime>2021-01-05T00:00:00Z</vt:filetime>
  </property>
</Properties>
</file>