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6858000" cx="12192000"/>
  <p:notesSz cx="7010400" cy="92964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5" roundtripDataSignature="AMtx7midsMkf7oocTubZ1Y/xOdpbhJEo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01A637B-67A1-4CA3-B003-E085A3FA35E0}">
  <a:tblStyle styleId="{201A637B-67A1-4CA3-B003-E085A3FA35E0}"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DF0E6"/>
          </a:solidFill>
        </a:fill>
      </a:tcStyle>
    </a:wholeTbl>
    <a:band1H>
      <a:tcTxStyle b="off" i="off"/>
      <a:tcStyle>
        <a:fill>
          <a:solidFill>
            <a:srgbClr val="FBE1CA"/>
          </a:solidFill>
        </a:fill>
      </a:tcStyle>
    </a:band1H>
    <a:band2H>
      <a:tcTxStyle b="off" i="off"/>
    </a:band2H>
    <a:band1V>
      <a:tcTxStyle b="off" i="off"/>
      <a:tcStyle>
        <a:fill>
          <a:solidFill>
            <a:srgbClr val="FBE1C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23" Type="http://schemas.openxmlformats.org/officeDocument/2006/relationships/slide" Target="slides/slide17.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6434"/>
          </a:xfrm>
          <a:prstGeom prst="rect">
            <a:avLst/>
          </a:prstGeom>
          <a:noFill/>
          <a:ln>
            <a:noFill/>
          </a:ln>
        </p:spPr>
        <p:txBody>
          <a:bodyPr anchorCtr="0" anchor="t" bIns="46550" lIns="93150" spcFirstLastPara="1" rIns="93150" wrap="square" tIns="465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6434"/>
          </a:xfrm>
          <a:prstGeom prst="rect">
            <a:avLst/>
          </a:prstGeom>
          <a:noFill/>
          <a:ln>
            <a:noFill/>
          </a:ln>
        </p:spPr>
        <p:txBody>
          <a:bodyPr anchorCtr="0" anchor="t" bIns="46550" lIns="93150" spcFirstLastPara="1" rIns="93150" wrap="square" tIns="4655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50" lIns="93150" spcFirstLastPara="1" rIns="93150" wrap="square" tIns="465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20" name="Google Shape;120;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2: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04" name="Google Shape;204;p1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3: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11" name="Google Shape;211;p1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4: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18" name="Google Shape;218;p1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5: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25" name="Google Shape;225;p1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6: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32" name="Google Shape;232;p1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7: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42" name="Google Shape;242;p1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49: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53" name="Google Shape;253;p4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9: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61" name="Google Shape;261;p1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0: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68" name="Google Shape;268;p2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1: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75" name="Google Shape;275;p2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32" name="Google Shape;132;p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2: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87" name="Google Shape;287;p2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17d50584cc_1_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117d50584cc_1_0: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99" name="Google Shape;299;g117d50584cc_1_0:notes"/>
          <p:cNvSpPr txBox="1"/>
          <p:nvPr>
            <p:ph idx="12" type="sldNum"/>
          </p:nvPr>
        </p:nvSpPr>
        <p:spPr>
          <a:xfrm>
            <a:off x="3970938" y="8829967"/>
            <a:ext cx="3037840" cy="466345"/>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17d50584cc_0_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117d50584cc_0_1: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313" name="Google Shape;313;g117d50584cc_0_1:notes"/>
          <p:cNvSpPr txBox="1"/>
          <p:nvPr>
            <p:ph idx="12" type="sldNum"/>
          </p:nvPr>
        </p:nvSpPr>
        <p:spPr>
          <a:xfrm>
            <a:off x="3970938" y="8829967"/>
            <a:ext cx="3037840" cy="466345"/>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4: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322" name="Google Shape;322;p2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7: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336" name="Google Shape;336;p2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28: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346" name="Google Shape;346;p28:notes"/>
          <p:cNvSpPr txBox="1"/>
          <p:nvPr>
            <p:ph idx="12" type="sldNum"/>
          </p:nvPr>
        </p:nvSpPr>
        <p:spPr>
          <a:xfrm>
            <a:off x="3970938" y="8829967"/>
            <a:ext cx="3037840" cy="466433"/>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0: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376" name="Google Shape;376;p3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9: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385" name="Google Shape;385;p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1: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393" name="Google Shape;393;p3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17d50584cc_0_18: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00" name="Google Shape;400;g117d50584cc_0_1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39" name="Google Shape;139;p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17d50584cc_4_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117d50584cc_4_9: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08" name="Google Shape;408;g117d50584cc_4_9:notes"/>
          <p:cNvSpPr txBox="1"/>
          <p:nvPr>
            <p:ph idx="12" type="sldNum"/>
          </p:nvPr>
        </p:nvSpPr>
        <p:spPr>
          <a:xfrm>
            <a:off x="3970938" y="8829967"/>
            <a:ext cx="3037840" cy="466345"/>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17d50584cc_4_1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117d50584cc_4_14: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18" name="Google Shape;418;g117d50584cc_4_14:notes"/>
          <p:cNvSpPr txBox="1"/>
          <p:nvPr>
            <p:ph idx="12" type="sldNum"/>
          </p:nvPr>
        </p:nvSpPr>
        <p:spPr>
          <a:xfrm>
            <a:off x="3970938" y="8829967"/>
            <a:ext cx="3037840" cy="466345"/>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2: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26" name="Google Shape;426;p3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117d50584cc_4_2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117d50584cc_4_20: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34" name="Google Shape;434;g117d50584cc_4_20:notes"/>
          <p:cNvSpPr txBox="1"/>
          <p:nvPr>
            <p:ph idx="12" type="sldNum"/>
          </p:nvPr>
        </p:nvSpPr>
        <p:spPr>
          <a:xfrm>
            <a:off x="3970938" y="8829967"/>
            <a:ext cx="3037840" cy="466345"/>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17d50584cc_4_2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117d50584cc_4_24:notes"/>
          <p:cNvSpPr txBox="1"/>
          <p:nvPr>
            <p:ph idx="1" type="body"/>
          </p:nvPr>
        </p:nvSpPr>
        <p:spPr>
          <a:xfrm>
            <a:off x="701040" y="4473893"/>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42" name="Google Shape;442;g117d50584cc_4_24:notes"/>
          <p:cNvSpPr txBox="1"/>
          <p:nvPr>
            <p:ph idx="12" type="sldNum"/>
          </p:nvPr>
        </p:nvSpPr>
        <p:spPr>
          <a:xfrm>
            <a:off x="3970938" y="8829967"/>
            <a:ext cx="3037840" cy="466345"/>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3: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49" name="Google Shape;449;p3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17fab6f781_0_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117fab6f781_0_1: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57" name="Google Shape;457;g117fab6f781_0_1:notes"/>
          <p:cNvSpPr txBox="1"/>
          <p:nvPr>
            <p:ph idx="12" type="sldNum"/>
          </p:nvPr>
        </p:nvSpPr>
        <p:spPr>
          <a:xfrm>
            <a:off x="3970938" y="8829967"/>
            <a:ext cx="3037800" cy="4665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6: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62" name="Google Shape;462;p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4: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469" name="Google Shape;469;p3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46" name="Google Shape;146;p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53" name="Google Shape;153;p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66" name="Google Shape;166;p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8: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77" name="Google Shape;177;p1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50: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82" name="Google Shape;182;p5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51: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92" name="Google Shape;192;p5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6"/>
          <p:cNvSpPr/>
          <p:nvPr/>
        </p:nvSpPr>
        <p:spPr>
          <a:xfrm>
            <a:off x="558209" y="0"/>
            <a:ext cx="11167447" cy="2018806"/>
          </a:xfrm>
          <a:prstGeom prst="rect">
            <a:avLst/>
          </a:prstGeom>
          <a:solidFill>
            <a:schemeClr val="lt1"/>
          </a:solidFill>
          <a:ln cap="flat" cmpd="sng" w="9525">
            <a:solidFill>
              <a:srgbClr val="E8E8E8"/>
            </a:solidFill>
            <a:prstDash val="solid"/>
            <a:miter lim="800000"/>
            <a:headEnd len="sm" w="sm" type="none"/>
            <a:tailEnd len="sm" w="sm" type="none"/>
          </a:ln>
          <a:effectLst>
            <a:outerShdw blurRad="50800" rotWithShape="0" algn="tl" dir="2700000" dist="38100">
              <a:srgbClr val="D8D8D8">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7" name="Google Shape;17;p36"/>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8" name="Google Shape;18;p36"/>
          <p:cNvSpPr/>
          <p:nvPr/>
        </p:nvSpPr>
        <p:spPr>
          <a:xfrm>
            <a:off x="498834" y="787352"/>
            <a:ext cx="128016"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9" name="Google Shape;19;p36"/>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6"/>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36"/>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6"/>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4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7" name="Shape 97"/>
        <p:cNvGrpSpPr/>
        <p:nvPr/>
      </p:nvGrpSpPr>
      <p:grpSpPr>
        <a:xfrm>
          <a:off x="0" y="0"/>
          <a:ext cx="0" cy="0"/>
          <a:chOff x="0" y="0"/>
          <a:chExt cx="0" cy="0"/>
        </a:xfrm>
      </p:grpSpPr>
      <p:sp>
        <p:nvSpPr>
          <p:cNvPr id="98" name="Google Shape;98;p4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9" name="Shape 109"/>
        <p:cNvGrpSpPr/>
        <p:nvPr/>
      </p:nvGrpSpPr>
      <p:grpSpPr>
        <a:xfrm>
          <a:off x="0" y="0"/>
          <a:ext cx="0" cy="0"/>
          <a:chOff x="0" y="0"/>
          <a:chExt cx="0" cy="0"/>
        </a:xfrm>
      </p:grpSpPr>
      <p:sp>
        <p:nvSpPr>
          <p:cNvPr id="110" name="Google Shape;110;p39"/>
          <p:cNvSpPr/>
          <p:nvPr/>
        </p:nvSpPr>
        <p:spPr>
          <a:xfrm>
            <a:off x="558209" y="0"/>
            <a:ext cx="11167447" cy="2018806"/>
          </a:xfrm>
          <a:prstGeom prst="rect">
            <a:avLst/>
          </a:prstGeom>
          <a:solidFill>
            <a:schemeClr val="dk1"/>
          </a:solidFill>
          <a:ln cap="flat" cmpd="sng" w="9525">
            <a:solidFill>
              <a:srgbClr val="FEFEFE"/>
            </a:solidFill>
            <a:prstDash val="solid"/>
            <a:miter lim="800000"/>
            <a:headEnd len="sm" w="sm" type="none"/>
            <a:tailEnd len="sm" w="sm" type="none"/>
          </a:ln>
          <a:effectLst>
            <a:outerShdw blurRad="50800" rotWithShape="0" algn="tl" dir="2700000" dist="38100">
              <a:schemeClr val="dk1">
                <a:alpha val="24705"/>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11" name="Google Shape;111;p39"/>
          <p:cNvSpPr/>
          <p:nvPr/>
        </p:nvSpPr>
        <p:spPr>
          <a:xfrm>
            <a:off x="566928" y="0"/>
            <a:ext cx="11155680" cy="201168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12" name="Google Shape;112;p39"/>
          <p:cNvSpPr/>
          <p:nvPr/>
        </p:nvSpPr>
        <p:spPr>
          <a:xfrm>
            <a:off x="498834" y="787352"/>
            <a:ext cx="128016"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13" name="Google Shape;113;p39"/>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39"/>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lt1"/>
              </a:buClr>
              <a:buSzPts val="1800"/>
              <a:buChar char="•"/>
              <a:defRPr/>
            </a:lvl1pPr>
            <a:lvl2pPr indent="-342900" lvl="1" marL="914400" algn="l">
              <a:lnSpc>
                <a:spcPct val="110000"/>
              </a:lnSpc>
              <a:spcBef>
                <a:spcPts val="500"/>
              </a:spcBef>
              <a:spcAft>
                <a:spcPts val="0"/>
              </a:spcAft>
              <a:buClr>
                <a:schemeClr val="lt1"/>
              </a:buClr>
              <a:buSzPts val="1800"/>
              <a:buChar char="•"/>
              <a:defRPr/>
            </a:lvl2pPr>
            <a:lvl3pPr indent="-342900" lvl="2" marL="1371600" algn="l">
              <a:lnSpc>
                <a:spcPct val="110000"/>
              </a:lnSpc>
              <a:spcBef>
                <a:spcPts val="500"/>
              </a:spcBef>
              <a:spcAft>
                <a:spcPts val="0"/>
              </a:spcAft>
              <a:buClr>
                <a:schemeClr val="lt1"/>
              </a:buClr>
              <a:buSzPts val="1800"/>
              <a:buChar char="•"/>
              <a:defRPr/>
            </a:lvl3pPr>
            <a:lvl4pPr indent="-342900" lvl="3" marL="1828800" algn="l">
              <a:lnSpc>
                <a:spcPct val="110000"/>
              </a:lnSpc>
              <a:spcBef>
                <a:spcPts val="500"/>
              </a:spcBef>
              <a:spcAft>
                <a:spcPts val="0"/>
              </a:spcAft>
              <a:buClr>
                <a:schemeClr val="lt1"/>
              </a:buClr>
              <a:buSzPts val="1800"/>
              <a:buChar char="•"/>
              <a:defRPr/>
            </a:lvl4pPr>
            <a:lvl5pPr indent="-342900" lvl="4" marL="2286000" algn="l">
              <a:lnSpc>
                <a:spcPct val="11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15" name="Google Shape;115;p39"/>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39"/>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37"/>
          <p:cNvSpPr txBox="1"/>
          <p:nvPr>
            <p:ph type="ctrTitle"/>
          </p:nvPr>
        </p:nvSpPr>
        <p:spPr>
          <a:xfrm>
            <a:off x="576072" y="1124712"/>
            <a:ext cx="11036808" cy="317296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8000"/>
              <a:buFont typeface="Avenir"/>
              <a:buNone/>
              <a:defRPr sz="8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7"/>
          <p:cNvSpPr txBox="1"/>
          <p:nvPr>
            <p:ph idx="1" type="subTitle"/>
          </p:nvPr>
        </p:nvSpPr>
        <p:spPr>
          <a:xfrm>
            <a:off x="576072" y="4727448"/>
            <a:ext cx="11036808" cy="1481328"/>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 name="Google Shape;27;p37"/>
          <p:cNvSpPr txBox="1"/>
          <p:nvPr>
            <p:ph idx="10" type="dt"/>
          </p:nvPr>
        </p:nvSpPr>
        <p:spPr>
          <a:xfrm>
            <a:off x="576072"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7"/>
          <p:cNvSpPr txBox="1"/>
          <p:nvPr>
            <p:ph idx="12" type="sldNum"/>
          </p:nvPr>
        </p:nvSpPr>
        <p:spPr>
          <a:xfrm>
            <a:off x="886968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37"/>
          <p:cNvSpPr/>
          <p:nvPr/>
        </p:nvSpPr>
        <p:spPr>
          <a:xfrm rot="5400000">
            <a:off x="857544"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31" name="Google Shape;31;p37"/>
          <p:cNvSpPr/>
          <p:nvPr/>
        </p:nvSpPr>
        <p:spPr>
          <a:xfrm flipH="1" rot="10800000">
            <a:off x="578652" y="4501201"/>
            <a:ext cx="11034696" cy="18288"/>
          </a:xfrm>
          <a:prstGeom prst="rect">
            <a:avLst/>
          </a:prstGeom>
          <a:solidFill>
            <a:srgbClr val="C8C8C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40"/>
          <p:cNvSpPr/>
          <p:nvPr/>
        </p:nvSpPr>
        <p:spPr>
          <a:xfrm>
            <a:off x="558209" y="0"/>
            <a:ext cx="11167447" cy="2018806"/>
          </a:xfrm>
          <a:prstGeom prst="rect">
            <a:avLst/>
          </a:prstGeom>
          <a:solidFill>
            <a:schemeClr val="lt1"/>
          </a:solidFill>
          <a:ln cap="flat" cmpd="sng" w="9525">
            <a:solidFill>
              <a:srgbClr val="E8E8E8"/>
            </a:solidFill>
            <a:prstDash val="solid"/>
            <a:miter lim="800000"/>
            <a:headEnd len="sm" w="sm" type="none"/>
            <a:tailEnd len="sm" w="sm" type="none"/>
          </a:ln>
          <a:effectLst>
            <a:outerShdw blurRad="50800" rotWithShape="0" algn="tl" dir="2700000" dist="38100">
              <a:srgbClr val="D8D8D8">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34" name="Google Shape;34;p40"/>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35" name="Google Shape;35;p40"/>
          <p:cNvSpPr/>
          <p:nvPr/>
        </p:nvSpPr>
        <p:spPr>
          <a:xfrm>
            <a:off x="498834" y="787352"/>
            <a:ext cx="128016"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36" name="Google Shape;36;p40"/>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0"/>
          <p:cNvSpPr txBox="1"/>
          <p:nvPr>
            <p:ph idx="1" type="body"/>
          </p:nvPr>
        </p:nvSpPr>
        <p:spPr>
          <a:xfrm>
            <a:off x="1115568" y="2478024"/>
            <a:ext cx="4937760" cy="3694176"/>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0"/>
          <p:cNvSpPr txBox="1"/>
          <p:nvPr>
            <p:ph idx="2" type="body"/>
          </p:nvPr>
        </p:nvSpPr>
        <p:spPr>
          <a:xfrm>
            <a:off x="6345936" y="2478024"/>
            <a:ext cx="4937760" cy="3694176"/>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40"/>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40"/>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 name="Shape 42"/>
        <p:cNvGrpSpPr/>
        <p:nvPr/>
      </p:nvGrpSpPr>
      <p:grpSpPr>
        <a:xfrm>
          <a:off x="0" y="0"/>
          <a:ext cx="0" cy="0"/>
          <a:chOff x="0" y="0"/>
          <a:chExt cx="0" cy="0"/>
        </a:xfrm>
      </p:grpSpPr>
      <p:sp>
        <p:nvSpPr>
          <p:cNvPr id="43" name="Google Shape;43;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41"/>
          <p:cNvSpPr/>
          <p:nvPr/>
        </p:nvSpPr>
        <p:spPr>
          <a:xfrm>
            <a:off x="558210" y="4981421"/>
            <a:ext cx="11134956" cy="822960"/>
          </a:xfrm>
          <a:prstGeom prst="rect">
            <a:avLst/>
          </a:prstGeom>
          <a:solidFill>
            <a:schemeClr val="lt1"/>
          </a:solidFill>
          <a:ln cap="flat" cmpd="sng" w="12700">
            <a:solidFill>
              <a:srgbClr val="E8E8E8"/>
            </a:solidFill>
            <a:prstDash val="solid"/>
            <a:miter lim="800000"/>
            <a:headEnd len="sm" w="sm" type="none"/>
            <a:tailEnd len="sm" w="sm" type="none"/>
          </a:ln>
          <a:effectLst>
            <a:outerShdw blurRad="50800" rotWithShape="0" algn="tl" dir="2700000" dist="38100">
              <a:srgbClr val="D8D8D8">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8" name="Google Shape;48;p41"/>
          <p:cNvSpPr/>
          <p:nvPr/>
        </p:nvSpPr>
        <p:spPr>
          <a:xfrm>
            <a:off x="498834" y="5118581"/>
            <a:ext cx="146304" cy="5486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9" name="Google Shape;49;p41"/>
          <p:cNvSpPr txBox="1"/>
          <p:nvPr>
            <p:ph type="title"/>
          </p:nvPr>
        </p:nvSpPr>
        <p:spPr>
          <a:xfrm>
            <a:off x="557784" y="640080"/>
            <a:ext cx="10890504" cy="4114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600"/>
              <a:buFont typeface="Avenir"/>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1"/>
          <p:cNvSpPr txBox="1"/>
          <p:nvPr>
            <p:ph idx="1" type="body"/>
          </p:nvPr>
        </p:nvSpPr>
        <p:spPr>
          <a:xfrm>
            <a:off x="841248" y="5102352"/>
            <a:ext cx="10607040" cy="585216"/>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000"/>
              <a:buNone/>
              <a:defRPr sz="2000">
                <a:solidFill>
                  <a:schemeClr val="dk1"/>
                </a:solidFill>
              </a:defRPr>
            </a:lvl1pPr>
            <a:lvl2pPr indent="-228600" lvl="1" marL="914400" algn="l">
              <a:lnSpc>
                <a:spcPct val="110000"/>
              </a:lnSpc>
              <a:spcBef>
                <a:spcPts val="500"/>
              </a:spcBef>
              <a:spcAft>
                <a:spcPts val="0"/>
              </a:spcAft>
              <a:buClr>
                <a:srgbClr val="888888"/>
              </a:buClr>
              <a:buSzPts val="2000"/>
              <a:buNone/>
              <a:defRPr sz="2000">
                <a:solidFill>
                  <a:srgbClr val="888888"/>
                </a:solidFill>
              </a:defRPr>
            </a:lvl2pPr>
            <a:lvl3pPr indent="-228600" lvl="2" marL="1371600" algn="l">
              <a:lnSpc>
                <a:spcPct val="110000"/>
              </a:lnSpc>
              <a:spcBef>
                <a:spcPts val="500"/>
              </a:spcBef>
              <a:spcAft>
                <a:spcPts val="0"/>
              </a:spcAft>
              <a:buClr>
                <a:srgbClr val="888888"/>
              </a:buClr>
              <a:buSzPts val="1800"/>
              <a:buNone/>
              <a:defRPr sz="18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1" name="Google Shape;5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42"/>
          <p:cNvSpPr/>
          <p:nvPr/>
        </p:nvSpPr>
        <p:spPr>
          <a:xfrm>
            <a:off x="558209" y="0"/>
            <a:ext cx="11167447" cy="2018806"/>
          </a:xfrm>
          <a:prstGeom prst="rect">
            <a:avLst/>
          </a:prstGeom>
          <a:solidFill>
            <a:schemeClr val="lt1"/>
          </a:solidFill>
          <a:ln cap="flat" cmpd="sng" w="9525">
            <a:solidFill>
              <a:srgbClr val="E8E8E8"/>
            </a:solidFill>
            <a:prstDash val="solid"/>
            <a:miter lim="800000"/>
            <a:headEnd len="sm" w="sm" type="none"/>
            <a:tailEnd len="sm" w="sm" type="none"/>
          </a:ln>
          <a:effectLst>
            <a:outerShdw blurRad="50800" rotWithShape="0" algn="tl" dir="2700000" dist="38100">
              <a:srgbClr val="D8D8D8">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56" name="Google Shape;56;p42"/>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57" name="Google Shape;57;p42"/>
          <p:cNvSpPr/>
          <p:nvPr/>
        </p:nvSpPr>
        <p:spPr>
          <a:xfrm>
            <a:off x="498834" y="787352"/>
            <a:ext cx="128016"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58" name="Google Shape;58;p42"/>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2"/>
          <p:cNvSpPr txBox="1"/>
          <p:nvPr>
            <p:ph idx="1" type="body"/>
          </p:nvPr>
        </p:nvSpPr>
        <p:spPr>
          <a:xfrm>
            <a:off x="1115568" y="2372650"/>
            <a:ext cx="493776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400"/>
              <a:buNone/>
              <a:defRPr b="1" sz="2400" cap="none"/>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0" name="Google Shape;60;p42"/>
          <p:cNvSpPr txBox="1"/>
          <p:nvPr>
            <p:ph idx="2" type="body"/>
          </p:nvPr>
        </p:nvSpPr>
        <p:spPr>
          <a:xfrm>
            <a:off x="1115568" y="3203688"/>
            <a:ext cx="4937760" cy="2968512"/>
          </a:xfrm>
          <a:prstGeom prst="rect">
            <a:avLst/>
          </a:prstGeom>
          <a:noFill/>
          <a:ln>
            <a:noFill/>
          </a:ln>
        </p:spPr>
        <p:txBody>
          <a:bodyPr anchorCtr="0" anchor="t" bIns="45700" lIns="91425" spcFirstLastPara="1" rIns="91425" wrap="square" tIns="45700">
            <a:normAutofit/>
          </a:bodyPr>
          <a:lstStyle>
            <a:lvl1pPr indent="-381000" lvl="0" marL="457200" algn="l">
              <a:lnSpc>
                <a:spcPct val="110000"/>
              </a:lnSpc>
              <a:spcBef>
                <a:spcPts val="1000"/>
              </a:spcBef>
              <a:spcAft>
                <a:spcPts val="0"/>
              </a:spcAft>
              <a:buClr>
                <a:schemeClr val="dk1"/>
              </a:buClr>
              <a:buSzPts val="2400"/>
              <a:buChar char="•"/>
              <a:defRPr sz="2400"/>
            </a:lvl1pPr>
            <a:lvl2pPr indent="-355600" lvl="1" marL="914400" algn="l">
              <a:lnSpc>
                <a:spcPct val="110000"/>
              </a:lnSpc>
              <a:spcBef>
                <a:spcPts val="500"/>
              </a:spcBef>
              <a:spcAft>
                <a:spcPts val="0"/>
              </a:spcAft>
              <a:buClr>
                <a:schemeClr val="dk1"/>
              </a:buClr>
              <a:buSzPts val="2000"/>
              <a:buChar char="•"/>
              <a:defRPr sz="2000"/>
            </a:lvl2pPr>
            <a:lvl3pPr indent="-342900" lvl="2" marL="1371600" algn="l">
              <a:lnSpc>
                <a:spcPct val="110000"/>
              </a:lnSpc>
              <a:spcBef>
                <a:spcPts val="500"/>
              </a:spcBef>
              <a:spcAft>
                <a:spcPts val="0"/>
              </a:spcAft>
              <a:buClr>
                <a:schemeClr val="dk1"/>
              </a:buClr>
              <a:buSzPts val="1800"/>
              <a:buChar char="•"/>
              <a:defRPr sz="1800"/>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42"/>
          <p:cNvSpPr txBox="1"/>
          <p:nvPr>
            <p:ph idx="3" type="body"/>
          </p:nvPr>
        </p:nvSpPr>
        <p:spPr>
          <a:xfrm>
            <a:off x="6345936" y="2372650"/>
            <a:ext cx="493776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400"/>
              <a:buNone/>
              <a:defRPr b="1" sz="2400" cap="none"/>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2" name="Google Shape;62;p42"/>
          <p:cNvSpPr txBox="1"/>
          <p:nvPr>
            <p:ph idx="4" type="body"/>
          </p:nvPr>
        </p:nvSpPr>
        <p:spPr>
          <a:xfrm>
            <a:off x="6345936" y="3203687"/>
            <a:ext cx="4937760" cy="2968511"/>
          </a:xfrm>
          <a:prstGeom prst="rect">
            <a:avLst/>
          </a:prstGeom>
          <a:noFill/>
          <a:ln>
            <a:noFill/>
          </a:ln>
        </p:spPr>
        <p:txBody>
          <a:bodyPr anchorCtr="0" anchor="t" bIns="45700" lIns="91425" spcFirstLastPara="1" rIns="91425" wrap="square" tIns="45700">
            <a:normAutofit/>
          </a:bodyPr>
          <a:lstStyle>
            <a:lvl1pPr indent="-381000" lvl="0" marL="457200" algn="l">
              <a:lnSpc>
                <a:spcPct val="110000"/>
              </a:lnSpc>
              <a:spcBef>
                <a:spcPts val="1000"/>
              </a:spcBef>
              <a:spcAft>
                <a:spcPts val="0"/>
              </a:spcAft>
              <a:buClr>
                <a:schemeClr val="dk1"/>
              </a:buClr>
              <a:buSzPts val="2400"/>
              <a:buChar char="•"/>
              <a:defRPr sz="2400"/>
            </a:lvl1pPr>
            <a:lvl2pPr indent="-355600" lvl="1" marL="914400" algn="l">
              <a:lnSpc>
                <a:spcPct val="110000"/>
              </a:lnSpc>
              <a:spcBef>
                <a:spcPts val="500"/>
              </a:spcBef>
              <a:spcAft>
                <a:spcPts val="0"/>
              </a:spcAft>
              <a:buClr>
                <a:schemeClr val="dk1"/>
              </a:buClr>
              <a:buSzPts val="2000"/>
              <a:buChar char="•"/>
              <a:defRPr sz="2000"/>
            </a:lvl2pPr>
            <a:lvl3pPr indent="-342900" lvl="2" marL="1371600" algn="l">
              <a:lnSpc>
                <a:spcPct val="110000"/>
              </a:lnSpc>
              <a:spcBef>
                <a:spcPts val="500"/>
              </a:spcBef>
              <a:spcAft>
                <a:spcPts val="0"/>
              </a:spcAft>
              <a:buClr>
                <a:schemeClr val="dk1"/>
              </a:buClr>
              <a:buSzPts val="1800"/>
              <a:buChar char="•"/>
              <a:defRPr sz="1800"/>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2"/>
          <p:cNvSpPr txBox="1"/>
          <p:nvPr>
            <p:ph idx="10" type="dt"/>
          </p:nvPr>
        </p:nvSpPr>
        <p:spPr>
          <a:xfrm>
            <a:off x="1115568"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2"/>
          <p:cNvSpPr txBox="1"/>
          <p:nvPr>
            <p:ph idx="12" type="sldNum"/>
          </p:nvPr>
        </p:nvSpPr>
        <p:spPr>
          <a:xfrm>
            <a:off x="8540496"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43"/>
          <p:cNvSpPr/>
          <p:nvPr/>
        </p:nvSpPr>
        <p:spPr>
          <a:xfrm>
            <a:off x="665853" y="1533525"/>
            <a:ext cx="10917063" cy="3790950"/>
          </a:xfrm>
          <a:prstGeom prst="rect">
            <a:avLst/>
          </a:prstGeom>
          <a:solidFill>
            <a:schemeClr val="lt1"/>
          </a:solidFill>
          <a:ln cap="flat" cmpd="sng" w="12700">
            <a:solidFill>
              <a:srgbClr val="E8E8E8"/>
            </a:solidFill>
            <a:prstDash val="solid"/>
            <a:miter lim="800000"/>
            <a:headEnd len="sm" w="sm" type="none"/>
            <a:tailEnd len="sm" w="sm" type="none"/>
          </a:ln>
          <a:effectLst>
            <a:outerShdw blurRad="50800" rotWithShape="0" algn="tl" dir="2700000" dist="38100">
              <a:srgbClr val="D8D8D8">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68" name="Google Shape;68;p43"/>
          <p:cNvSpPr/>
          <p:nvPr/>
        </p:nvSpPr>
        <p:spPr>
          <a:xfrm>
            <a:off x="609084" y="2971798"/>
            <a:ext cx="128016" cy="914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69" name="Google Shape;69;p43"/>
          <p:cNvSpPr txBox="1"/>
          <p:nvPr>
            <p:ph type="title"/>
          </p:nvPr>
        </p:nvSpPr>
        <p:spPr>
          <a:xfrm>
            <a:off x="1078992" y="1938528"/>
            <a:ext cx="10177272" cy="29900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400"/>
              <a:buFont typeface="Avenir"/>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sp>
        <p:nvSpPr>
          <p:cNvPr id="74" name="Google Shape;74;p45"/>
          <p:cNvSpPr/>
          <p:nvPr/>
        </p:nvSpPr>
        <p:spPr>
          <a:xfrm>
            <a:off x="558210" y="1162033"/>
            <a:ext cx="3740740" cy="4643344"/>
          </a:xfrm>
          <a:prstGeom prst="rect">
            <a:avLst/>
          </a:prstGeom>
          <a:solidFill>
            <a:schemeClr val="lt1"/>
          </a:solidFill>
          <a:ln cap="flat" cmpd="sng" w="12700">
            <a:solidFill>
              <a:srgbClr val="E8E8E8"/>
            </a:solidFill>
            <a:prstDash val="solid"/>
            <a:miter lim="800000"/>
            <a:headEnd len="sm" w="sm" type="none"/>
            <a:tailEnd len="sm" w="sm" type="none"/>
          </a:ln>
          <a:effectLst>
            <a:outerShdw blurRad="50800" rotWithShape="0" algn="tl" dir="2700000" dist="38100">
              <a:srgbClr val="D8D8D8">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75" name="Google Shape;75;p45"/>
          <p:cNvSpPr/>
          <p:nvPr/>
        </p:nvSpPr>
        <p:spPr>
          <a:xfrm>
            <a:off x="498834" y="1618375"/>
            <a:ext cx="146304" cy="822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76" name="Google Shape;76;p45"/>
          <p:cNvSpPr txBox="1"/>
          <p:nvPr>
            <p:ph type="title"/>
          </p:nvPr>
        </p:nvSpPr>
        <p:spPr>
          <a:xfrm>
            <a:off x="868680" y="1709928"/>
            <a:ext cx="3099816" cy="1709928"/>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3400"/>
              <a:buFont typeface="Avenir"/>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5"/>
          <p:cNvSpPr txBox="1"/>
          <p:nvPr>
            <p:ph idx="1" type="body"/>
          </p:nvPr>
        </p:nvSpPr>
        <p:spPr>
          <a:xfrm>
            <a:off x="4965192" y="1709928"/>
            <a:ext cx="6729984" cy="4096512"/>
          </a:xfrm>
          <a:prstGeom prst="rect">
            <a:avLst/>
          </a:prstGeom>
          <a:noFill/>
          <a:ln>
            <a:noFill/>
          </a:ln>
        </p:spPr>
        <p:txBody>
          <a:bodyPr anchorCtr="0" anchor="t" bIns="45700" lIns="91425" spcFirstLastPara="1" rIns="91425" wrap="square" tIns="45700">
            <a:normAutofit/>
          </a:bodyPr>
          <a:lstStyle>
            <a:lvl1pPr indent="-406400" lvl="0" marL="457200" algn="l">
              <a:lnSpc>
                <a:spcPct val="110000"/>
              </a:lnSpc>
              <a:spcBef>
                <a:spcPts val="1000"/>
              </a:spcBef>
              <a:spcAft>
                <a:spcPts val="0"/>
              </a:spcAft>
              <a:buClr>
                <a:schemeClr val="dk1"/>
              </a:buClr>
              <a:buSzPts val="2800"/>
              <a:buChar char="•"/>
              <a:defRPr sz="2800"/>
            </a:lvl1pPr>
            <a:lvl2pPr indent="-381000" lvl="1" marL="914400" algn="l">
              <a:lnSpc>
                <a:spcPct val="110000"/>
              </a:lnSpc>
              <a:spcBef>
                <a:spcPts val="500"/>
              </a:spcBef>
              <a:spcAft>
                <a:spcPts val="0"/>
              </a:spcAft>
              <a:buClr>
                <a:schemeClr val="dk1"/>
              </a:buClr>
              <a:buSzPts val="2400"/>
              <a:buChar char="•"/>
              <a:defRPr sz="2400"/>
            </a:lvl2pPr>
            <a:lvl3pPr indent="-355600" lvl="2" marL="1371600" algn="l">
              <a:lnSpc>
                <a:spcPct val="110000"/>
              </a:lnSpc>
              <a:spcBef>
                <a:spcPts val="500"/>
              </a:spcBef>
              <a:spcAft>
                <a:spcPts val="0"/>
              </a:spcAft>
              <a:buClr>
                <a:schemeClr val="dk1"/>
              </a:buClr>
              <a:buSzPts val="2000"/>
              <a:buChar char="•"/>
              <a:defRPr sz="2000"/>
            </a:lvl3pPr>
            <a:lvl4pPr indent="-355600" lvl="3" marL="1828800" algn="l">
              <a:lnSpc>
                <a:spcPct val="110000"/>
              </a:lnSpc>
              <a:spcBef>
                <a:spcPts val="500"/>
              </a:spcBef>
              <a:spcAft>
                <a:spcPts val="0"/>
              </a:spcAft>
              <a:buClr>
                <a:schemeClr val="dk1"/>
              </a:buClr>
              <a:buSzPts val="2000"/>
              <a:buChar char="•"/>
              <a:defRPr sz="2000"/>
            </a:lvl4pPr>
            <a:lvl5pPr indent="-355600" lvl="4" marL="2286000" algn="l">
              <a:lnSpc>
                <a:spcPct val="11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8" name="Google Shape;78;p45"/>
          <p:cNvSpPr txBox="1"/>
          <p:nvPr>
            <p:ph idx="2" type="body"/>
          </p:nvPr>
        </p:nvSpPr>
        <p:spPr>
          <a:xfrm>
            <a:off x="868680" y="3429000"/>
            <a:ext cx="3099816" cy="206654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1800"/>
              <a:buNone/>
              <a:defRPr sz="18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45"/>
          <p:cNvSpPr txBox="1"/>
          <p:nvPr>
            <p:ph idx="10" type="dt"/>
          </p:nvPr>
        </p:nvSpPr>
        <p:spPr>
          <a:xfrm>
            <a:off x="86868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2" name="Shape 82"/>
        <p:cNvGrpSpPr/>
        <p:nvPr/>
      </p:nvGrpSpPr>
      <p:grpSpPr>
        <a:xfrm>
          <a:off x="0" y="0"/>
          <a:ext cx="0" cy="0"/>
          <a:chOff x="0" y="0"/>
          <a:chExt cx="0" cy="0"/>
        </a:xfrm>
      </p:grpSpPr>
      <p:sp>
        <p:nvSpPr>
          <p:cNvPr id="83" name="Google Shape;83;p46"/>
          <p:cNvSpPr/>
          <p:nvPr/>
        </p:nvSpPr>
        <p:spPr>
          <a:xfrm>
            <a:off x="558210" y="1162033"/>
            <a:ext cx="3740740" cy="4643344"/>
          </a:xfrm>
          <a:prstGeom prst="rect">
            <a:avLst/>
          </a:prstGeom>
          <a:solidFill>
            <a:schemeClr val="lt1"/>
          </a:solidFill>
          <a:ln cap="flat" cmpd="sng" w="12700">
            <a:solidFill>
              <a:srgbClr val="E8E8E8"/>
            </a:solidFill>
            <a:prstDash val="solid"/>
            <a:miter lim="800000"/>
            <a:headEnd len="sm" w="sm" type="none"/>
            <a:tailEnd len="sm" w="sm" type="none"/>
          </a:ln>
          <a:effectLst>
            <a:outerShdw blurRad="50800" rotWithShape="0" algn="tl" dir="2700000" dist="38100">
              <a:srgbClr val="D8D8D8">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84" name="Google Shape;84;p46"/>
          <p:cNvSpPr/>
          <p:nvPr/>
        </p:nvSpPr>
        <p:spPr>
          <a:xfrm>
            <a:off x="498834" y="1618375"/>
            <a:ext cx="146304" cy="822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85" name="Google Shape;85;p46"/>
          <p:cNvSpPr txBox="1"/>
          <p:nvPr>
            <p:ph type="title"/>
          </p:nvPr>
        </p:nvSpPr>
        <p:spPr>
          <a:xfrm>
            <a:off x="868680" y="1709928"/>
            <a:ext cx="3099816" cy="1709928"/>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3400"/>
              <a:buFont typeface="Avenir"/>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6"/>
          <p:cNvSpPr/>
          <p:nvPr>
            <p:ph idx="2" type="pic"/>
          </p:nvPr>
        </p:nvSpPr>
        <p:spPr>
          <a:xfrm>
            <a:off x="4965192" y="1161288"/>
            <a:ext cx="6729984" cy="4645152"/>
          </a:xfrm>
          <a:prstGeom prst="rect">
            <a:avLst/>
          </a:prstGeom>
          <a:noFill/>
          <a:ln>
            <a:noFill/>
          </a:ln>
        </p:spPr>
      </p:sp>
      <p:sp>
        <p:nvSpPr>
          <p:cNvPr id="87" name="Google Shape;87;p46"/>
          <p:cNvSpPr txBox="1"/>
          <p:nvPr>
            <p:ph idx="1" type="body"/>
          </p:nvPr>
        </p:nvSpPr>
        <p:spPr>
          <a:xfrm>
            <a:off x="868680" y="3438144"/>
            <a:ext cx="3099816" cy="20574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1800"/>
              <a:buNone/>
              <a:defRPr sz="18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8" name="Google Shape;88;p46"/>
          <p:cNvSpPr txBox="1"/>
          <p:nvPr>
            <p:ph idx="10" type="dt"/>
          </p:nvPr>
        </p:nvSpPr>
        <p:spPr>
          <a:xfrm>
            <a:off x="86868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venir"/>
              <a:buNone/>
              <a:defRPr b="0" i="0" sz="4400" u="none" cap="none" strike="noStrike">
                <a:solidFill>
                  <a:schemeClr val="dk1"/>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10000"/>
              </a:lnSpc>
              <a:spcBef>
                <a:spcPts val="10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1pPr>
            <a:lvl2pPr indent="-381000" lvl="1" marL="9144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rtl="0" algn="l">
              <a:lnSpc>
                <a:spcPct val="11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rtl="0" algn="l">
              <a:lnSpc>
                <a:spcPct val="11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
        <p:nvSpPr>
          <p:cNvPr id="12" name="Google Shape;1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9pPr>
          </a:lstStyle>
          <a:p/>
        </p:txBody>
      </p:sp>
      <p:sp>
        <p:nvSpPr>
          <p:cNvPr id="13" name="Google Shape;1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9pPr>
          </a:lstStyle>
          <a:p/>
        </p:txBody>
      </p:sp>
      <p:sp>
        <p:nvSpPr>
          <p:cNvPr id="14" name="Google Shape;1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3" name="Shape 103"/>
        <p:cNvGrpSpPr/>
        <p:nvPr/>
      </p:nvGrpSpPr>
      <p:grpSpPr>
        <a:xfrm>
          <a:off x="0" y="0"/>
          <a:ext cx="0" cy="0"/>
          <a:chOff x="0" y="0"/>
          <a:chExt cx="0" cy="0"/>
        </a:xfrm>
      </p:grpSpPr>
      <p:sp>
        <p:nvSpPr>
          <p:cNvPr id="104" name="Google Shape;104;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Avenir"/>
              <a:buNone/>
              <a:defRPr b="0" i="0" sz="4400" u="none" cap="none" strike="noStrike">
                <a:solidFill>
                  <a:schemeClr val="lt1"/>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5" name="Google Shape;105;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10000"/>
              </a:lnSpc>
              <a:spcBef>
                <a:spcPts val="1000"/>
              </a:spcBef>
              <a:spcAft>
                <a:spcPts val="0"/>
              </a:spcAft>
              <a:buClr>
                <a:schemeClr val="lt1"/>
              </a:buClr>
              <a:buSzPts val="2800"/>
              <a:buFont typeface="Arial"/>
              <a:buChar char="•"/>
              <a:defRPr b="0" i="0" sz="2800" u="none" cap="none" strike="noStrike">
                <a:solidFill>
                  <a:schemeClr val="lt1"/>
                </a:solidFill>
                <a:latin typeface="Avenir"/>
                <a:ea typeface="Avenir"/>
                <a:cs typeface="Avenir"/>
                <a:sym typeface="Avenir"/>
              </a:defRPr>
            </a:lvl1pPr>
            <a:lvl2pPr indent="-381000" lvl="1" marL="914400" marR="0" rtl="0" algn="l">
              <a:lnSpc>
                <a:spcPct val="110000"/>
              </a:lnSpc>
              <a:spcBef>
                <a:spcPts val="500"/>
              </a:spcBef>
              <a:spcAft>
                <a:spcPts val="0"/>
              </a:spcAft>
              <a:buClr>
                <a:schemeClr val="lt1"/>
              </a:buClr>
              <a:buSzPts val="2400"/>
              <a:buFont typeface="Arial"/>
              <a:buChar char="•"/>
              <a:defRPr b="0" i="0" sz="2400" u="none" cap="none" strike="noStrike">
                <a:solidFill>
                  <a:schemeClr val="lt1"/>
                </a:solidFill>
                <a:latin typeface="Avenir"/>
                <a:ea typeface="Avenir"/>
                <a:cs typeface="Avenir"/>
                <a:sym typeface="Avenir"/>
              </a:defRPr>
            </a:lvl2pPr>
            <a:lvl3pPr indent="-355600" lvl="2" marL="1371600" marR="0" rtl="0" algn="l">
              <a:lnSpc>
                <a:spcPct val="110000"/>
              </a:lnSpc>
              <a:spcBef>
                <a:spcPts val="500"/>
              </a:spcBef>
              <a:spcAft>
                <a:spcPts val="0"/>
              </a:spcAft>
              <a:buClr>
                <a:schemeClr val="lt1"/>
              </a:buClr>
              <a:buSzPts val="2000"/>
              <a:buFont typeface="Arial"/>
              <a:buChar char="•"/>
              <a:defRPr b="0" i="0" sz="2000" u="none" cap="none" strike="noStrike">
                <a:solidFill>
                  <a:schemeClr val="lt1"/>
                </a:solidFill>
                <a:latin typeface="Avenir"/>
                <a:ea typeface="Avenir"/>
                <a:cs typeface="Avenir"/>
                <a:sym typeface="Avenir"/>
              </a:defRPr>
            </a:lvl3pPr>
            <a:lvl4pPr indent="-342900" lvl="3" marL="1828800" marR="0" rtl="0" algn="l">
              <a:lnSpc>
                <a:spcPct val="11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4pPr>
            <a:lvl5pPr indent="-342900" lvl="4" marL="2286000" marR="0" rtl="0" algn="l">
              <a:lnSpc>
                <a:spcPct val="11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9pPr>
          </a:lstStyle>
          <a:p/>
        </p:txBody>
      </p:sp>
      <p:sp>
        <p:nvSpPr>
          <p:cNvPr id="106" name="Google Shape;10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9pPr>
          </a:lstStyle>
          <a:p/>
        </p:txBody>
      </p:sp>
      <p:sp>
        <p:nvSpPr>
          <p:cNvPr id="107" name="Google Shape;10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venir"/>
                <a:ea typeface="Avenir"/>
                <a:cs typeface="Avenir"/>
                <a:sym typeface="Avenir"/>
              </a:defRPr>
            </a:lvl9pPr>
          </a:lstStyle>
          <a:p/>
        </p:txBody>
      </p:sp>
      <p:sp>
        <p:nvSpPr>
          <p:cNvPr id="108" name="Google Shape;10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5.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10.png"/><Relationship Id="rId6"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25.jp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33.png"/><Relationship Id="rId5"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4.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1"/>
          <p:cNvSpPr/>
          <p:nvPr/>
        </p:nvSpPr>
        <p:spPr>
          <a:xfrm rot="5400000">
            <a:off x="857544"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23" name="Google Shape;123;p1"/>
          <p:cNvSpPr/>
          <p:nvPr/>
        </p:nvSpPr>
        <p:spPr>
          <a:xfrm flipH="1" rot="10800000">
            <a:off x="578652" y="4501201"/>
            <a:ext cx="11034696" cy="18288"/>
          </a:xfrm>
          <a:prstGeom prst="rect">
            <a:avLst/>
          </a:prstGeom>
          <a:solidFill>
            <a:srgbClr val="C8C8C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24" name="Google Shape;124;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25" name="Google Shape;125;p1"/>
          <p:cNvSpPr/>
          <p:nvPr/>
        </p:nvSpPr>
        <p:spPr>
          <a:xfrm>
            <a:off x="1903615" y="221673"/>
            <a:ext cx="8384770" cy="1332634"/>
          </a:xfrm>
          <a:prstGeom prst="rect">
            <a:avLst/>
          </a:prstGeom>
          <a:solidFill>
            <a:schemeClr val="lt1"/>
          </a:solidFill>
          <a:ln cap="flat" cmpd="sng" w="12700">
            <a:solidFill>
              <a:srgbClr val="E8E8E8"/>
            </a:solidFill>
            <a:prstDash val="solid"/>
            <a:miter lim="800000"/>
            <a:headEnd len="sm" w="sm" type="none"/>
            <a:tailEnd len="sm" w="sm" type="none"/>
          </a:ln>
          <a:effectLst>
            <a:outerShdw blurRad="50800" rotWithShape="0" algn="tl" dir="2700000" dist="38100">
              <a:srgbClr val="D8D8D8">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26" name="Google Shape;126;p1"/>
          <p:cNvSpPr txBox="1"/>
          <p:nvPr>
            <p:ph type="title"/>
          </p:nvPr>
        </p:nvSpPr>
        <p:spPr>
          <a:xfrm>
            <a:off x="2103121" y="310343"/>
            <a:ext cx="7985759" cy="86882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Avenir"/>
              <a:buNone/>
            </a:pPr>
            <a:r>
              <a:rPr lang="en-US"/>
              <a:t>Florida Atlantic University</a:t>
            </a:r>
            <a:endParaRPr/>
          </a:p>
        </p:txBody>
      </p:sp>
      <p:sp>
        <p:nvSpPr>
          <p:cNvPr id="127" name="Google Shape;127;p1"/>
          <p:cNvSpPr/>
          <p:nvPr/>
        </p:nvSpPr>
        <p:spPr>
          <a:xfrm>
            <a:off x="2483110" y="1211407"/>
            <a:ext cx="7225780" cy="685800"/>
          </a:xfrm>
          <a:prstGeom prst="round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pic>
        <p:nvPicPr>
          <p:cNvPr descr="Logo&#10;&#10;Description automatically generated" id="128" name="Google Shape;128;p1"/>
          <p:cNvPicPr preferRelativeResize="0"/>
          <p:nvPr>
            <p:ph idx="1" type="body"/>
          </p:nvPr>
        </p:nvPicPr>
        <p:blipFill rotWithShape="1">
          <a:blip r:embed="rId3">
            <a:alphaModFix/>
          </a:blip>
          <a:srcRect b="0" l="0" r="0" t="0"/>
          <a:stretch/>
        </p:blipFill>
        <p:spPr>
          <a:xfrm>
            <a:off x="1160441" y="2139484"/>
            <a:ext cx="9871117" cy="4096512"/>
          </a:xfrm>
          <a:prstGeom prst="rect">
            <a:avLst/>
          </a:prstGeom>
          <a:noFill/>
          <a:ln>
            <a:noFill/>
          </a:ln>
        </p:spPr>
      </p:pic>
      <p:sp>
        <p:nvSpPr>
          <p:cNvPr id="129" name="Google Shape;129;p1"/>
          <p:cNvSpPr txBox="1"/>
          <p:nvPr/>
        </p:nvSpPr>
        <p:spPr>
          <a:xfrm>
            <a:off x="3084948" y="1371054"/>
            <a:ext cx="6188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ITN 2022-ITN-0109- MR Student Insurance Brokerage Services</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4000">
        <p14:vortex dir="r"/>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2"/>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Personal Information</a:t>
            </a:r>
            <a:endParaRPr/>
          </a:p>
        </p:txBody>
      </p:sp>
      <p:sp>
        <p:nvSpPr>
          <p:cNvPr id="207" name="Google Shape;207;p12"/>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p>
            <a:pPr indent="-50800" lvl="0" marL="228600" rtl="0" algn="l">
              <a:lnSpc>
                <a:spcPct val="110000"/>
              </a:lnSpc>
              <a:spcBef>
                <a:spcPts val="0"/>
              </a:spcBef>
              <a:spcAft>
                <a:spcPts val="0"/>
              </a:spcAft>
              <a:buClr>
                <a:schemeClr val="dk1"/>
              </a:buClr>
              <a:buSzPts val="2800"/>
              <a:buNone/>
            </a:pPr>
            <a:r>
              <a:t/>
            </a:r>
            <a:endParaRPr/>
          </a:p>
        </p:txBody>
      </p:sp>
      <p:pic>
        <p:nvPicPr>
          <p:cNvPr id="208" name="Google Shape;208;p1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transition spd="slow">
    <p:wipe dir="l"/>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3"/>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Insurance Information</a:t>
            </a:r>
            <a:endParaRPr/>
          </a:p>
        </p:txBody>
      </p:sp>
      <p:sp>
        <p:nvSpPr>
          <p:cNvPr id="214" name="Google Shape;214;p13"/>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p>
            <a:pPr indent="-50800" lvl="0" marL="228600" rtl="0" algn="l">
              <a:lnSpc>
                <a:spcPct val="110000"/>
              </a:lnSpc>
              <a:spcBef>
                <a:spcPts val="0"/>
              </a:spcBef>
              <a:spcAft>
                <a:spcPts val="0"/>
              </a:spcAft>
              <a:buClr>
                <a:schemeClr val="dk1"/>
              </a:buClr>
              <a:buSzPts val="2800"/>
              <a:buNone/>
            </a:pPr>
            <a:r>
              <a:t/>
            </a:r>
            <a:endParaRPr/>
          </a:p>
        </p:txBody>
      </p:sp>
      <p:pic>
        <p:nvPicPr>
          <p:cNvPr id="215" name="Google Shape;215;p1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transition spd="slow">
    <p:wipe dir="l"/>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4"/>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File Upload</a:t>
            </a:r>
            <a:endParaRPr/>
          </a:p>
        </p:txBody>
      </p:sp>
      <p:sp>
        <p:nvSpPr>
          <p:cNvPr id="221" name="Google Shape;221;p14"/>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p>
            <a:pPr indent="-50800" lvl="0" marL="228600" rtl="0" algn="l">
              <a:lnSpc>
                <a:spcPct val="110000"/>
              </a:lnSpc>
              <a:spcBef>
                <a:spcPts val="0"/>
              </a:spcBef>
              <a:spcAft>
                <a:spcPts val="0"/>
              </a:spcAft>
              <a:buClr>
                <a:schemeClr val="dk1"/>
              </a:buClr>
              <a:buSzPts val="2800"/>
              <a:buNone/>
            </a:pPr>
            <a:r>
              <a:t/>
            </a:r>
            <a:endParaRPr/>
          </a:p>
        </p:txBody>
      </p:sp>
      <p:pic>
        <p:nvPicPr>
          <p:cNvPr id="222" name="Google Shape;222;p14"/>
          <p:cNvPicPr preferRelativeResize="0"/>
          <p:nvPr/>
        </p:nvPicPr>
        <p:blipFill rotWithShape="1">
          <a:blip r:embed="rId3">
            <a:alphaModFix/>
          </a:blip>
          <a:srcRect b="0" l="0" r="0" t="0"/>
          <a:stretch/>
        </p:blipFill>
        <p:spPr>
          <a:xfrm>
            <a:off x="1" y="0"/>
            <a:ext cx="12192000" cy="6858000"/>
          </a:xfrm>
          <a:prstGeom prst="rect">
            <a:avLst/>
          </a:prstGeom>
          <a:noFill/>
          <a:ln>
            <a:noFill/>
          </a:ln>
        </p:spPr>
      </p:pic>
    </p:spTree>
  </p:cSld>
  <p:clrMapOvr>
    <a:masterClrMapping/>
  </p:clrMapOvr>
  <p:transition spd="slow">
    <p:wipe dir="l"/>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5"/>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Submission</a:t>
            </a:r>
            <a:endParaRPr/>
          </a:p>
        </p:txBody>
      </p:sp>
      <p:pic>
        <p:nvPicPr>
          <p:cNvPr id="228" name="Google Shape;228;p15"/>
          <p:cNvPicPr preferRelativeResize="0"/>
          <p:nvPr/>
        </p:nvPicPr>
        <p:blipFill rotWithShape="1">
          <a:blip r:embed="rId3">
            <a:alphaModFix/>
          </a:blip>
          <a:srcRect b="0" l="0" r="0" t="0"/>
          <a:stretch/>
        </p:blipFill>
        <p:spPr>
          <a:xfrm>
            <a:off x="1115569" y="2478023"/>
            <a:ext cx="10168128" cy="3684259"/>
          </a:xfrm>
          <a:prstGeom prst="rect">
            <a:avLst/>
          </a:prstGeom>
          <a:noFill/>
          <a:ln>
            <a:noFill/>
          </a:ln>
        </p:spPr>
      </p:pic>
      <p:pic>
        <p:nvPicPr>
          <p:cNvPr descr="Logo&#10;&#10;Description automatically generated" id="229" name="Google Shape;229;p15"/>
          <p:cNvPicPr preferRelativeResize="0"/>
          <p:nvPr/>
        </p:nvPicPr>
        <p:blipFill rotWithShape="1">
          <a:blip r:embed="rId4">
            <a:alphaModFix/>
          </a:blip>
          <a:srcRect b="0" l="0" r="0" t="0"/>
          <a:stretch/>
        </p:blipFill>
        <p:spPr>
          <a:xfrm>
            <a:off x="540601" y="71418"/>
            <a:ext cx="1149933" cy="477222"/>
          </a:xfrm>
          <a:prstGeom prst="rect">
            <a:avLst/>
          </a:prstGeom>
          <a:noFill/>
          <a:ln>
            <a:noFill/>
          </a:ln>
        </p:spPr>
      </p:pic>
    </p:spTree>
  </p:cSld>
  <p:clrMapOvr>
    <a:masterClrMapping/>
  </p:clrMapOvr>
  <p:transition spd="slow">
    <p:wipe dir="l"/>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3" name="Shape 233"/>
        <p:cNvGrpSpPr/>
        <p:nvPr/>
      </p:nvGrpSpPr>
      <p:grpSpPr>
        <a:xfrm>
          <a:off x="0" y="0"/>
          <a:ext cx="0" cy="0"/>
          <a:chOff x="0" y="0"/>
          <a:chExt cx="0" cy="0"/>
        </a:xfrm>
      </p:grpSpPr>
      <p:sp>
        <p:nvSpPr>
          <p:cNvPr id="234" name="Google Shape;234;p16"/>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descr="Diagram&#10;&#10;Description automatically generated" id="235" name="Google Shape;235;p16"/>
          <p:cNvPicPr preferRelativeResize="0"/>
          <p:nvPr>
            <p:ph idx="1" type="body"/>
          </p:nvPr>
        </p:nvPicPr>
        <p:blipFill rotWithShape="1">
          <a:blip r:embed="rId3">
            <a:alphaModFix/>
          </a:blip>
          <a:srcRect b="0" l="0" r="0" t="0"/>
          <a:stretch/>
        </p:blipFill>
        <p:spPr>
          <a:xfrm>
            <a:off x="0" y="10"/>
            <a:ext cx="12191999" cy="6857990"/>
          </a:xfrm>
          <a:prstGeom prst="rect">
            <a:avLst/>
          </a:prstGeom>
          <a:noFill/>
          <a:ln>
            <a:noFill/>
          </a:ln>
        </p:spPr>
      </p:pic>
      <p:sp>
        <p:nvSpPr>
          <p:cNvPr id="236" name="Google Shape;236;p16"/>
          <p:cNvSpPr txBox="1"/>
          <p:nvPr>
            <p:ph type="title"/>
          </p:nvPr>
        </p:nvSpPr>
        <p:spPr>
          <a:xfrm>
            <a:off x="8284463" y="941832"/>
            <a:ext cx="3718561" cy="1021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Font typeface="Avenir"/>
              <a:buNone/>
            </a:pPr>
            <a:r>
              <a:rPr lang="en-US" sz="5000">
                <a:solidFill>
                  <a:schemeClr val="dk1"/>
                </a:solidFill>
              </a:rPr>
              <a:t>Help Videos</a:t>
            </a:r>
            <a:endParaRPr>
              <a:solidFill>
                <a:schemeClr val="dk1"/>
              </a:solidFill>
            </a:endParaRPr>
          </a:p>
        </p:txBody>
      </p:sp>
      <p:sp>
        <p:nvSpPr>
          <p:cNvPr id="237" name="Google Shape;237;p16"/>
          <p:cNvSpPr/>
          <p:nvPr/>
        </p:nvSpPr>
        <p:spPr>
          <a:xfrm rot="5400000">
            <a:off x="1120140"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238" name="Google Shape;238;p16"/>
          <p:cNvSpPr txBox="1"/>
          <p:nvPr/>
        </p:nvSpPr>
        <p:spPr>
          <a:xfrm>
            <a:off x="841248" y="3502152"/>
            <a:ext cx="10506456" cy="2670048"/>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Avenir"/>
                <a:ea typeface="Avenir"/>
                <a:cs typeface="Avenir"/>
                <a:sym typeface="Avenir"/>
              </a:rPr>
              <a:t>Close Captioning in:</a:t>
            </a:r>
            <a:endParaRPr b="0" i="0" sz="1400" u="none" cap="none" strike="noStrike">
              <a:solidFill>
                <a:schemeClr val="dk1"/>
              </a:solidFill>
              <a:latin typeface="Arial"/>
              <a:ea typeface="Arial"/>
              <a:cs typeface="Arial"/>
              <a:sym typeface="Arial"/>
            </a:endParaRPr>
          </a:p>
          <a:p>
            <a:pPr indent="-107950" lvl="0" marL="285750" marR="0" rtl="0" algn="l">
              <a:lnSpc>
                <a:spcPct val="100000"/>
              </a:lnSpc>
              <a:spcBef>
                <a:spcPts val="600"/>
              </a:spcBef>
              <a:spcAft>
                <a:spcPts val="0"/>
              </a:spcAft>
              <a:buClr>
                <a:schemeClr val="lt1"/>
              </a:buClr>
              <a:buSzPts val="1900"/>
              <a:buFont typeface="Arial"/>
              <a:buNone/>
            </a:pPr>
            <a:r>
              <a:t/>
            </a:r>
            <a:endParaRPr b="0" i="0" sz="1900" u="none" cap="none" strike="noStrike">
              <a:solidFill>
                <a:schemeClr val="dk1"/>
              </a:solidFill>
              <a:latin typeface="Avenir"/>
              <a:ea typeface="Avenir"/>
              <a:cs typeface="Avenir"/>
              <a:sym typeface="Avenir"/>
            </a:endParaRPr>
          </a:p>
          <a:p>
            <a:pPr indent="-228600" lvl="0" marL="285750" marR="0" rtl="0" algn="l">
              <a:lnSpc>
                <a:spcPct val="100000"/>
              </a:lnSpc>
              <a:spcBef>
                <a:spcPts val="600"/>
              </a:spcBef>
              <a:spcAft>
                <a:spcPts val="0"/>
              </a:spcAft>
              <a:buClr>
                <a:schemeClr val="lt1"/>
              </a:buClr>
              <a:buSzPts val="1900"/>
              <a:buFont typeface="Arial"/>
              <a:buChar char="•"/>
            </a:pPr>
            <a:r>
              <a:rPr b="0" i="0" lang="en-US" sz="1900" u="none" cap="none" strike="noStrike">
                <a:solidFill>
                  <a:schemeClr val="dk1"/>
                </a:solidFill>
                <a:latin typeface="Avenir"/>
                <a:ea typeface="Avenir"/>
                <a:cs typeface="Avenir"/>
                <a:sym typeface="Avenir"/>
              </a:rPr>
              <a:t>English</a:t>
            </a:r>
            <a:endParaRPr b="0" i="0" sz="1400" u="none" cap="none" strike="noStrike">
              <a:solidFill>
                <a:schemeClr val="dk1"/>
              </a:solidFill>
              <a:latin typeface="Arial"/>
              <a:ea typeface="Arial"/>
              <a:cs typeface="Arial"/>
              <a:sym typeface="Arial"/>
            </a:endParaRPr>
          </a:p>
          <a:p>
            <a:pPr indent="-228600" lvl="0" marL="285750" marR="0" rtl="0" algn="l">
              <a:lnSpc>
                <a:spcPct val="100000"/>
              </a:lnSpc>
              <a:spcBef>
                <a:spcPts val="600"/>
              </a:spcBef>
              <a:spcAft>
                <a:spcPts val="0"/>
              </a:spcAft>
              <a:buClr>
                <a:schemeClr val="lt1"/>
              </a:buClr>
              <a:buSzPts val="1900"/>
              <a:buFont typeface="Arial"/>
              <a:buChar char="•"/>
            </a:pPr>
            <a:r>
              <a:rPr b="0" i="0" lang="en-US" sz="1900" u="none" cap="none" strike="noStrike">
                <a:solidFill>
                  <a:schemeClr val="dk1"/>
                </a:solidFill>
                <a:latin typeface="Avenir"/>
                <a:ea typeface="Avenir"/>
                <a:cs typeface="Avenir"/>
                <a:sym typeface="Avenir"/>
              </a:rPr>
              <a:t>French</a:t>
            </a:r>
            <a:endParaRPr b="0" i="0" sz="1400" u="none" cap="none" strike="noStrike">
              <a:solidFill>
                <a:schemeClr val="dk1"/>
              </a:solidFill>
              <a:latin typeface="Arial"/>
              <a:ea typeface="Arial"/>
              <a:cs typeface="Arial"/>
              <a:sym typeface="Arial"/>
            </a:endParaRPr>
          </a:p>
          <a:p>
            <a:pPr indent="-228600" lvl="0" marL="285750" marR="0" rtl="0" algn="l">
              <a:lnSpc>
                <a:spcPct val="100000"/>
              </a:lnSpc>
              <a:spcBef>
                <a:spcPts val="600"/>
              </a:spcBef>
              <a:spcAft>
                <a:spcPts val="0"/>
              </a:spcAft>
              <a:buClr>
                <a:schemeClr val="lt1"/>
              </a:buClr>
              <a:buSzPts val="1900"/>
              <a:buFont typeface="Arial"/>
              <a:buChar char="•"/>
            </a:pPr>
            <a:r>
              <a:rPr b="0" i="0" lang="en-US" sz="1900" u="none" cap="none" strike="noStrike">
                <a:solidFill>
                  <a:schemeClr val="dk1"/>
                </a:solidFill>
                <a:latin typeface="Avenir"/>
                <a:ea typeface="Avenir"/>
                <a:cs typeface="Avenir"/>
                <a:sym typeface="Avenir"/>
              </a:rPr>
              <a:t>Mandarin</a:t>
            </a:r>
            <a:endParaRPr b="0" i="0" sz="1400" u="none" cap="none" strike="noStrike">
              <a:solidFill>
                <a:schemeClr val="dk1"/>
              </a:solidFill>
              <a:latin typeface="Arial"/>
              <a:ea typeface="Arial"/>
              <a:cs typeface="Arial"/>
              <a:sym typeface="Arial"/>
            </a:endParaRPr>
          </a:p>
          <a:p>
            <a:pPr indent="-228600" lvl="0" marL="285750" marR="0" rtl="0" algn="l">
              <a:lnSpc>
                <a:spcPct val="100000"/>
              </a:lnSpc>
              <a:spcBef>
                <a:spcPts val="600"/>
              </a:spcBef>
              <a:spcAft>
                <a:spcPts val="0"/>
              </a:spcAft>
              <a:buClr>
                <a:schemeClr val="lt1"/>
              </a:buClr>
              <a:buSzPts val="1900"/>
              <a:buFont typeface="Arial"/>
              <a:buChar char="•"/>
            </a:pPr>
            <a:r>
              <a:rPr b="0" i="0" lang="en-US" sz="1900" u="none" cap="none" strike="noStrike">
                <a:solidFill>
                  <a:schemeClr val="dk1"/>
                </a:solidFill>
                <a:latin typeface="Avenir"/>
                <a:ea typeface="Avenir"/>
                <a:cs typeface="Avenir"/>
                <a:sym typeface="Avenir"/>
              </a:rPr>
              <a:t>Spanish</a:t>
            </a:r>
            <a:endParaRPr b="0" i="0" sz="1400" u="none" cap="none" strike="noStrike">
              <a:solidFill>
                <a:schemeClr val="dk1"/>
              </a:solidFill>
              <a:latin typeface="Arial"/>
              <a:ea typeface="Arial"/>
              <a:cs typeface="Arial"/>
              <a:sym typeface="Arial"/>
            </a:endParaRPr>
          </a:p>
          <a:p>
            <a:pPr indent="-228600" lvl="0" marL="285750" marR="0" rtl="0" algn="l">
              <a:lnSpc>
                <a:spcPct val="100000"/>
              </a:lnSpc>
              <a:spcBef>
                <a:spcPts val="600"/>
              </a:spcBef>
              <a:spcAft>
                <a:spcPts val="0"/>
              </a:spcAft>
              <a:buClr>
                <a:schemeClr val="lt1"/>
              </a:buClr>
              <a:buSzPts val="1900"/>
              <a:buFont typeface="Arial"/>
              <a:buChar char="•"/>
            </a:pPr>
            <a:r>
              <a:rPr b="0" i="0" lang="en-US" sz="1900" u="none" cap="none" strike="noStrike">
                <a:solidFill>
                  <a:schemeClr val="dk1"/>
                </a:solidFill>
                <a:latin typeface="Avenir"/>
                <a:ea typeface="Avenir"/>
                <a:cs typeface="Avenir"/>
                <a:sym typeface="Avenir"/>
              </a:rPr>
              <a:t>And More!</a:t>
            </a:r>
            <a:endParaRPr b="0" i="0" sz="1400" u="none" cap="none" strike="noStrike">
              <a:solidFill>
                <a:schemeClr val="dk1"/>
              </a:solidFill>
              <a:latin typeface="Arial"/>
              <a:ea typeface="Arial"/>
              <a:cs typeface="Arial"/>
              <a:sym typeface="Arial"/>
            </a:endParaRPr>
          </a:p>
          <a:p>
            <a:pPr indent="-107950" lvl="0" marL="285750" marR="0" rtl="0" algn="l">
              <a:lnSpc>
                <a:spcPct val="100000"/>
              </a:lnSpc>
              <a:spcBef>
                <a:spcPts val="600"/>
              </a:spcBef>
              <a:spcAft>
                <a:spcPts val="0"/>
              </a:spcAft>
              <a:buClr>
                <a:schemeClr val="lt1"/>
              </a:buClr>
              <a:buSzPts val="1900"/>
              <a:buFont typeface="Arial"/>
              <a:buNone/>
            </a:pPr>
            <a:r>
              <a:t/>
            </a:r>
            <a:endParaRPr b="0" i="0" sz="1900" u="none" cap="none" strike="noStrike">
              <a:solidFill>
                <a:schemeClr val="dk1"/>
              </a:solidFill>
              <a:latin typeface="Avenir"/>
              <a:ea typeface="Avenir"/>
              <a:cs typeface="Avenir"/>
              <a:sym typeface="Avenir"/>
            </a:endParaRPr>
          </a:p>
        </p:txBody>
      </p:sp>
      <p:pic>
        <p:nvPicPr>
          <p:cNvPr descr="Logo&#10;&#10;Description automatically generated" id="239" name="Google Shape;239;p16"/>
          <p:cNvPicPr preferRelativeResize="0"/>
          <p:nvPr/>
        </p:nvPicPr>
        <p:blipFill rotWithShape="1">
          <a:blip r:embed="rId4">
            <a:alphaModFix/>
          </a:blip>
          <a:srcRect b="0" l="0" r="0" t="0"/>
          <a:stretch/>
        </p:blipFill>
        <p:spPr>
          <a:xfrm>
            <a:off x="841248" y="74236"/>
            <a:ext cx="1149933" cy="47722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3" name="Shape 243"/>
        <p:cNvGrpSpPr/>
        <p:nvPr/>
      </p:nvGrpSpPr>
      <p:grpSpPr>
        <a:xfrm>
          <a:off x="0" y="0"/>
          <a:ext cx="0" cy="0"/>
          <a:chOff x="0" y="0"/>
          <a:chExt cx="0" cy="0"/>
        </a:xfrm>
      </p:grpSpPr>
      <p:sp>
        <p:nvSpPr>
          <p:cNvPr id="244" name="Google Shape;244;p17"/>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descr="Graphical user interface&#10;&#10;Description automatically generated" id="245" name="Google Shape;245;p17"/>
          <p:cNvPicPr preferRelativeResize="0"/>
          <p:nvPr/>
        </p:nvPicPr>
        <p:blipFill rotWithShape="1">
          <a:blip r:embed="rId3">
            <a:alphaModFix amt="75000"/>
          </a:blip>
          <a:srcRect b="0" l="0" r="0" t="0"/>
          <a:stretch/>
        </p:blipFill>
        <p:spPr>
          <a:xfrm>
            <a:off x="0" y="0"/>
            <a:ext cx="12192000" cy="6858000"/>
          </a:xfrm>
          <a:prstGeom prst="rect">
            <a:avLst/>
          </a:prstGeom>
          <a:noFill/>
          <a:ln>
            <a:noFill/>
          </a:ln>
        </p:spPr>
      </p:pic>
      <p:sp>
        <p:nvSpPr>
          <p:cNvPr id="246" name="Google Shape;246;p17"/>
          <p:cNvSpPr txBox="1"/>
          <p:nvPr>
            <p:ph type="title"/>
          </p:nvPr>
        </p:nvSpPr>
        <p:spPr>
          <a:xfrm>
            <a:off x="841249" y="941832"/>
            <a:ext cx="10506456" cy="2057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Font typeface="Avenir"/>
              <a:buNone/>
            </a:pPr>
            <a:r>
              <a:rPr lang="en-US" sz="5000"/>
              <a:t>Smart Waiver System</a:t>
            </a:r>
            <a:endParaRPr/>
          </a:p>
        </p:txBody>
      </p:sp>
      <p:sp>
        <p:nvSpPr>
          <p:cNvPr id="247" name="Google Shape;247;p17"/>
          <p:cNvSpPr/>
          <p:nvPr/>
        </p:nvSpPr>
        <p:spPr>
          <a:xfrm rot="5400000">
            <a:off x="1120140"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248" name="Google Shape;248;p17"/>
          <p:cNvSpPr/>
          <p:nvPr/>
        </p:nvSpPr>
        <p:spPr>
          <a:xfrm>
            <a:off x="841248" y="3241202"/>
            <a:ext cx="10506456"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249" name="Google Shape;249;p17"/>
          <p:cNvSpPr txBox="1"/>
          <p:nvPr>
            <p:ph idx="1" type="body"/>
          </p:nvPr>
        </p:nvSpPr>
        <p:spPr>
          <a:xfrm>
            <a:off x="841248" y="3502152"/>
            <a:ext cx="10506456" cy="2670048"/>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lt1"/>
              </a:buClr>
              <a:buSzPts val="2000"/>
              <a:buChar char="•"/>
            </a:pPr>
            <a:r>
              <a:rPr lang="en-US" sz="2000">
                <a:latin typeface="Calibri"/>
                <a:ea typeface="Calibri"/>
                <a:cs typeface="Calibri"/>
                <a:sym typeface="Calibri"/>
              </a:rPr>
              <a:t>Auto deny waivers that do not meet the criteria such as inappropriate carriers, high deductibles or non ACA compliant.</a:t>
            </a:r>
            <a:endParaRPr/>
          </a:p>
          <a:p>
            <a:pPr indent="-228600" lvl="0" marL="228600" rtl="0" algn="l">
              <a:lnSpc>
                <a:spcPct val="110000"/>
              </a:lnSpc>
              <a:spcBef>
                <a:spcPts val="1000"/>
              </a:spcBef>
              <a:spcAft>
                <a:spcPts val="0"/>
              </a:spcAft>
              <a:buClr>
                <a:schemeClr val="lt1"/>
              </a:buClr>
              <a:buSzPts val="2000"/>
              <a:buChar char="•"/>
            </a:pPr>
            <a:r>
              <a:rPr lang="en-US" sz="2000">
                <a:latin typeface="Calibri"/>
                <a:ea typeface="Calibri"/>
                <a:cs typeface="Calibri"/>
                <a:sym typeface="Calibri"/>
              </a:rPr>
              <a:t>This reduces the amount of administration required.  </a:t>
            </a:r>
            <a:endParaRPr/>
          </a:p>
          <a:p>
            <a:pPr indent="-228600" lvl="0" marL="228600" rtl="0" algn="l">
              <a:lnSpc>
                <a:spcPct val="110000"/>
              </a:lnSpc>
              <a:spcBef>
                <a:spcPts val="1000"/>
              </a:spcBef>
              <a:spcAft>
                <a:spcPts val="0"/>
              </a:spcAft>
              <a:buClr>
                <a:schemeClr val="lt1"/>
              </a:buClr>
              <a:buSzPts val="2000"/>
              <a:buChar char="•"/>
            </a:pPr>
            <a:r>
              <a:rPr lang="en-US" sz="2000">
                <a:latin typeface="Calibri"/>
                <a:ea typeface="Calibri"/>
                <a:cs typeface="Calibri"/>
                <a:sym typeface="Calibri"/>
              </a:rPr>
              <a:t>The IFS team reviews the waivers daily with a management interface that allows them to quickly assess and approve or deny waivers with auto email generation and data handling. </a:t>
            </a:r>
            <a:endParaRPr sz="2000"/>
          </a:p>
        </p:txBody>
      </p:sp>
      <p:pic>
        <p:nvPicPr>
          <p:cNvPr descr="Logo&#10;&#10;Description automatically generated" id="250" name="Google Shape;250;p17"/>
          <p:cNvPicPr preferRelativeResize="0"/>
          <p:nvPr/>
        </p:nvPicPr>
        <p:blipFill rotWithShape="1">
          <a:blip r:embed="rId4">
            <a:alphaModFix/>
          </a:blip>
          <a:srcRect b="0" l="0" r="0" t="0"/>
          <a:stretch/>
        </p:blipFill>
        <p:spPr>
          <a:xfrm>
            <a:off x="841248" y="63539"/>
            <a:ext cx="1149933" cy="47722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9"/>
          <p:cNvPicPr preferRelativeResize="0"/>
          <p:nvPr>
            <p:ph idx="1" type="body"/>
          </p:nvPr>
        </p:nvPicPr>
        <p:blipFill rotWithShape="1">
          <a:blip r:embed="rId3">
            <a:alphaModFix/>
          </a:blip>
          <a:srcRect b="0" l="0" r="0" t="0"/>
          <a:stretch/>
        </p:blipFill>
        <p:spPr>
          <a:xfrm>
            <a:off x="0" y="0"/>
            <a:ext cx="12192000" cy="6857999"/>
          </a:xfrm>
          <a:prstGeom prst="rect">
            <a:avLst/>
          </a:prstGeom>
          <a:noFill/>
          <a:ln>
            <a:noFill/>
          </a:ln>
        </p:spPr>
      </p:pic>
      <p:sp>
        <p:nvSpPr>
          <p:cNvPr id="256" name="Google Shape;256;p49"/>
          <p:cNvSpPr txBox="1"/>
          <p:nvPr>
            <p:ph type="title"/>
          </p:nvPr>
        </p:nvSpPr>
        <p:spPr>
          <a:xfrm>
            <a:off x="2103116" y="5786538"/>
            <a:ext cx="7985759" cy="868823"/>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4000"/>
              <a:buNone/>
            </a:pPr>
            <a:r>
              <a:rPr lang="en-US">
                <a:solidFill>
                  <a:schemeClr val="lt1"/>
                </a:solidFill>
              </a:rPr>
              <a:t>Students Waiver Status</a:t>
            </a:r>
            <a:endParaRPr/>
          </a:p>
        </p:txBody>
      </p:sp>
      <p:sp>
        <p:nvSpPr>
          <p:cNvPr id="257" name="Google Shape;257;p49"/>
          <p:cNvSpPr/>
          <p:nvPr/>
        </p:nvSpPr>
        <p:spPr>
          <a:xfrm rot="5400000">
            <a:off x="740672" y="5983205"/>
            <a:ext cx="73152" cy="5486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Logo&#10;&#10;Description automatically generated" id="258" name="Google Shape;258;p49"/>
          <p:cNvPicPr preferRelativeResize="0"/>
          <p:nvPr/>
        </p:nvPicPr>
        <p:blipFill rotWithShape="1">
          <a:blip r:embed="rId4">
            <a:alphaModFix/>
          </a:blip>
          <a:srcRect b="0" l="0" r="0" t="0"/>
          <a:stretch/>
        </p:blipFill>
        <p:spPr>
          <a:xfrm>
            <a:off x="476601" y="5179829"/>
            <a:ext cx="1149933" cy="47722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9"/>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School Administrator Dashboard</a:t>
            </a:r>
            <a:endParaRPr/>
          </a:p>
        </p:txBody>
      </p:sp>
      <p:pic>
        <p:nvPicPr>
          <p:cNvPr descr="Graphical user interface, application&#10;&#10;Description automatically generated" id="264" name="Google Shape;264;p19"/>
          <p:cNvPicPr preferRelativeResize="0"/>
          <p:nvPr/>
        </p:nvPicPr>
        <p:blipFill rotWithShape="1">
          <a:blip r:embed="rId3">
            <a:alphaModFix/>
          </a:blip>
          <a:srcRect b="0" l="0" r="0" t="0"/>
          <a:stretch/>
        </p:blipFill>
        <p:spPr>
          <a:xfrm>
            <a:off x="0" y="2120630"/>
            <a:ext cx="12192000" cy="5204298"/>
          </a:xfrm>
          <a:prstGeom prst="rect">
            <a:avLst/>
          </a:prstGeom>
          <a:noFill/>
          <a:ln>
            <a:noFill/>
          </a:ln>
        </p:spPr>
      </p:pic>
      <p:pic>
        <p:nvPicPr>
          <p:cNvPr descr="Logo&#10;&#10;Description automatically generated" id="265" name="Google Shape;265;p19"/>
          <p:cNvPicPr preferRelativeResize="0"/>
          <p:nvPr/>
        </p:nvPicPr>
        <p:blipFill rotWithShape="1">
          <a:blip r:embed="rId4">
            <a:alphaModFix/>
          </a:blip>
          <a:srcRect b="0" l="0" r="0" t="0"/>
          <a:stretch/>
        </p:blipFill>
        <p:spPr>
          <a:xfrm>
            <a:off x="540601" y="71418"/>
            <a:ext cx="1149933" cy="477222"/>
          </a:xfrm>
          <a:prstGeom prst="rect">
            <a:avLst/>
          </a:prstGeom>
          <a:noFill/>
          <a:ln>
            <a:noFill/>
          </a:ln>
        </p:spPr>
      </p:pic>
    </p:spTree>
  </p:cSld>
  <p:clrMapOvr>
    <a:masterClrMapping/>
  </p:clrMapOvr>
  <p:transition spd="slow">
    <p:wipe dir="l"/>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0"/>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School Administrator Detailed Data</a:t>
            </a:r>
            <a:endParaRPr/>
          </a:p>
        </p:txBody>
      </p:sp>
      <p:pic>
        <p:nvPicPr>
          <p:cNvPr descr="A screenshot of a computer&#10;&#10;Description automatically generated" id="271" name="Google Shape;271;p20"/>
          <p:cNvPicPr preferRelativeResize="0"/>
          <p:nvPr/>
        </p:nvPicPr>
        <p:blipFill rotWithShape="1">
          <a:blip r:embed="rId3">
            <a:alphaModFix/>
          </a:blip>
          <a:srcRect b="0" l="0" r="0" t="0"/>
          <a:stretch/>
        </p:blipFill>
        <p:spPr>
          <a:xfrm>
            <a:off x="0" y="2188882"/>
            <a:ext cx="12192000" cy="4669118"/>
          </a:xfrm>
          <a:prstGeom prst="rect">
            <a:avLst/>
          </a:prstGeom>
          <a:noFill/>
          <a:ln>
            <a:noFill/>
          </a:ln>
        </p:spPr>
      </p:pic>
      <p:pic>
        <p:nvPicPr>
          <p:cNvPr descr="Logo&#10;&#10;Description automatically generated" id="272" name="Google Shape;272;p20"/>
          <p:cNvPicPr preferRelativeResize="0"/>
          <p:nvPr/>
        </p:nvPicPr>
        <p:blipFill rotWithShape="1">
          <a:blip r:embed="rId4">
            <a:alphaModFix/>
          </a:blip>
          <a:srcRect b="0" l="0" r="0" t="0"/>
          <a:stretch/>
        </p:blipFill>
        <p:spPr>
          <a:xfrm>
            <a:off x="540601" y="71418"/>
            <a:ext cx="1149933" cy="477222"/>
          </a:xfrm>
          <a:prstGeom prst="rect">
            <a:avLst/>
          </a:prstGeom>
          <a:noFill/>
          <a:ln>
            <a:noFill/>
          </a:ln>
        </p:spPr>
      </p:pic>
    </p:spTree>
  </p:cSld>
  <p:clrMapOvr>
    <a:masterClrMapping/>
  </p:clrMapOvr>
  <p:transition spd="slow">
    <p:wipe dir="l"/>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6" name="Shape 276"/>
        <p:cNvGrpSpPr/>
        <p:nvPr/>
      </p:nvGrpSpPr>
      <p:grpSpPr>
        <a:xfrm>
          <a:off x="0" y="0"/>
          <a:ext cx="0" cy="0"/>
          <a:chOff x="0" y="0"/>
          <a:chExt cx="0" cy="0"/>
        </a:xfrm>
      </p:grpSpPr>
      <p:sp>
        <p:nvSpPr>
          <p:cNvPr id="277" name="Google Shape;277;p21"/>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descr="A picture containing person, indoor&#10;&#10;Description automatically generated" id="278" name="Google Shape;278;p21"/>
          <p:cNvPicPr preferRelativeResize="0"/>
          <p:nvPr/>
        </p:nvPicPr>
        <p:blipFill rotWithShape="1">
          <a:blip r:embed="rId3">
            <a:alphaModFix/>
          </a:blip>
          <a:srcRect b="0" l="28891" r="0" t="0"/>
          <a:stretch/>
        </p:blipFill>
        <p:spPr>
          <a:xfrm>
            <a:off x="3522468" y="10"/>
            <a:ext cx="8669532" cy="6857990"/>
          </a:xfrm>
          <a:prstGeom prst="rect">
            <a:avLst/>
          </a:prstGeom>
          <a:noFill/>
          <a:ln>
            <a:noFill/>
          </a:ln>
        </p:spPr>
      </p:pic>
      <p:sp>
        <p:nvSpPr>
          <p:cNvPr id="279" name="Google Shape;279;p21"/>
          <p:cNvSpPr/>
          <p:nvPr/>
        </p:nvSpPr>
        <p:spPr>
          <a:xfrm>
            <a:off x="2" y="0"/>
            <a:ext cx="5752287" cy="6858000"/>
          </a:xfrm>
          <a:prstGeom prst="rect">
            <a:avLst/>
          </a:prstGeom>
          <a:gradFill>
            <a:gsLst>
              <a:gs pos="0">
                <a:srgbClr val="000000">
                  <a:alpha val="0"/>
                </a:srgbClr>
              </a:gs>
              <a:gs pos="19000">
                <a:srgbClr val="000000">
                  <a:alpha val="32549"/>
                </a:srgbClr>
              </a:gs>
              <a:gs pos="35000">
                <a:srgbClr val="000000">
                  <a:alpha val="72549"/>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80" name="Google Shape;280;p21"/>
          <p:cNvSpPr txBox="1"/>
          <p:nvPr>
            <p:ph type="title"/>
          </p:nvPr>
        </p:nvSpPr>
        <p:spPr>
          <a:xfrm>
            <a:off x="371094" y="1161288"/>
            <a:ext cx="3438144" cy="112471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Avenir"/>
              <a:buNone/>
            </a:pPr>
            <a:r>
              <a:rPr lang="en-US" sz="2800"/>
              <a:t>Waiver Customizability</a:t>
            </a:r>
            <a:endParaRPr/>
          </a:p>
        </p:txBody>
      </p:sp>
      <p:sp>
        <p:nvSpPr>
          <p:cNvPr id="281" name="Google Shape;281;p21"/>
          <p:cNvSpPr/>
          <p:nvPr/>
        </p:nvSpPr>
        <p:spPr>
          <a:xfrm rot="5400000">
            <a:off x="662559" y="605790"/>
            <a:ext cx="73152" cy="5486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282" name="Google Shape;282;p21"/>
          <p:cNvSpPr/>
          <p:nvPr/>
        </p:nvSpPr>
        <p:spPr>
          <a:xfrm>
            <a:off x="428244" y="2443479"/>
            <a:ext cx="2989407" cy="457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283" name="Google Shape;283;p21"/>
          <p:cNvSpPr txBox="1"/>
          <p:nvPr>
            <p:ph idx="1" type="body"/>
          </p:nvPr>
        </p:nvSpPr>
        <p:spPr>
          <a:xfrm>
            <a:off x="130051" y="2718054"/>
            <a:ext cx="3438906" cy="3207258"/>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lt1"/>
              </a:buClr>
              <a:buSzPts val="1700"/>
              <a:buChar char="•"/>
            </a:pPr>
            <a:r>
              <a:rPr lang="en-US" sz="1700"/>
              <a:t>Works with Open or Closed Lists</a:t>
            </a:r>
            <a:endParaRPr/>
          </a:p>
          <a:p>
            <a:pPr indent="-228600" lvl="0" marL="228600" rtl="0" algn="l">
              <a:lnSpc>
                <a:spcPct val="110000"/>
              </a:lnSpc>
              <a:spcBef>
                <a:spcPts val="1000"/>
              </a:spcBef>
              <a:spcAft>
                <a:spcPts val="0"/>
              </a:spcAft>
              <a:buClr>
                <a:schemeClr val="lt1"/>
              </a:buClr>
              <a:buSzPts val="1700"/>
              <a:buChar char="•"/>
            </a:pPr>
            <a:r>
              <a:rPr lang="en-US" sz="1700"/>
              <a:t>Total control of the waiver including when and how it can be accessed</a:t>
            </a:r>
            <a:endParaRPr/>
          </a:p>
          <a:p>
            <a:pPr indent="-228600" lvl="0" marL="228600" rtl="0" algn="l">
              <a:lnSpc>
                <a:spcPct val="110000"/>
              </a:lnSpc>
              <a:spcBef>
                <a:spcPts val="1000"/>
              </a:spcBef>
              <a:spcAft>
                <a:spcPts val="0"/>
              </a:spcAft>
              <a:buClr>
                <a:schemeClr val="lt1"/>
              </a:buClr>
              <a:buSzPts val="1700"/>
              <a:buChar char="•"/>
            </a:pPr>
            <a:r>
              <a:rPr lang="en-US" sz="1700"/>
              <a:t>Regular check-ins with your representative</a:t>
            </a:r>
            <a:endParaRPr/>
          </a:p>
          <a:p>
            <a:pPr indent="-120650" lvl="0" marL="228600" rtl="0" algn="l">
              <a:lnSpc>
                <a:spcPct val="110000"/>
              </a:lnSpc>
              <a:spcBef>
                <a:spcPts val="1000"/>
              </a:spcBef>
              <a:spcAft>
                <a:spcPts val="0"/>
              </a:spcAft>
              <a:buClr>
                <a:schemeClr val="lt1"/>
              </a:buClr>
              <a:buSzPts val="1700"/>
              <a:buNone/>
            </a:pPr>
            <a:r>
              <a:t/>
            </a:r>
            <a:endParaRPr sz="1700"/>
          </a:p>
        </p:txBody>
      </p:sp>
      <p:pic>
        <p:nvPicPr>
          <p:cNvPr descr="Logo&#10;&#10;Description automatically generated" id="284" name="Google Shape;284;p21"/>
          <p:cNvPicPr preferRelativeResize="0"/>
          <p:nvPr/>
        </p:nvPicPr>
        <p:blipFill rotWithShape="1">
          <a:blip r:embed="rId4">
            <a:alphaModFix/>
          </a:blip>
          <a:srcRect b="0" l="0" r="0" t="0"/>
          <a:stretch/>
        </p:blipFill>
        <p:spPr>
          <a:xfrm>
            <a:off x="424815" y="172869"/>
            <a:ext cx="1149933" cy="477222"/>
          </a:xfrm>
          <a:prstGeom prst="rect">
            <a:avLst/>
          </a:prstGeom>
          <a:noFill/>
          <a:ln>
            <a:noFill/>
          </a:ln>
        </p:spPr>
      </p:pic>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About IFS &amp; FH</a:t>
            </a:r>
            <a:endParaRPr/>
          </a:p>
        </p:txBody>
      </p:sp>
      <p:sp>
        <p:nvSpPr>
          <p:cNvPr id="135" name="Google Shape;135;p4"/>
          <p:cNvSpPr txBox="1"/>
          <p:nvPr>
            <p:ph idx="1" type="body"/>
          </p:nvPr>
        </p:nvSpPr>
        <p:spPr>
          <a:xfrm>
            <a:off x="1115568" y="2166297"/>
            <a:ext cx="10168128" cy="3301630"/>
          </a:xfrm>
          <a:prstGeom prst="rect">
            <a:avLst/>
          </a:prstGeom>
          <a:noFill/>
          <a:ln>
            <a:noFill/>
          </a:ln>
        </p:spPr>
        <p:txBody>
          <a:bodyPr anchorCtr="0" anchor="t" bIns="45700" lIns="91425" spcFirstLastPara="1" rIns="91425" wrap="square" tIns="45700">
            <a:normAutofit lnSpcReduction="10000"/>
          </a:bodyPr>
          <a:lstStyle/>
          <a:p>
            <a:pPr indent="0" lvl="0" marL="0" marR="0" rtl="0" algn="just">
              <a:lnSpc>
                <a:spcPct val="107000"/>
              </a:lnSpc>
              <a:spcBef>
                <a:spcPts val="0"/>
              </a:spcBef>
              <a:spcAft>
                <a:spcPts val="0"/>
              </a:spcAft>
              <a:buSzPts val="1800"/>
              <a:buNone/>
            </a:pPr>
            <a:r>
              <a:rPr lang="en-US" sz="1908"/>
              <a:t>Insurance For Students (IFS) has been marketing and managing student insurance products for over 40 years under the management of Pat White. Pat’s in-depth knowledge of the industry has helped clients with negotiations, insurance companies, development of products and analysis of benefit plans. </a:t>
            </a:r>
            <a:endParaRPr sz="2908"/>
          </a:p>
          <a:p>
            <a:pPr indent="0" lvl="0" marL="0" marR="0" rtl="0" algn="just">
              <a:lnSpc>
                <a:spcPct val="107000"/>
              </a:lnSpc>
              <a:spcBef>
                <a:spcPts val="0"/>
              </a:spcBef>
              <a:spcAft>
                <a:spcPts val="0"/>
              </a:spcAft>
              <a:buSzPts val="1800"/>
              <a:buNone/>
            </a:pPr>
            <a:r>
              <a:rPr lang="en-US" sz="1908"/>
              <a:t> </a:t>
            </a:r>
            <a:endParaRPr sz="2908"/>
          </a:p>
          <a:p>
            <a:pPr indent="0" lvl="0" marL="0" marR="0" rtl="0" algn="just">
              <a:lnSpc>
                <a:spcPct val="107000"/>
              </a:lnSpc>
              <a:spcBef>
                <a:spcPts val="0"/>
              </a:spcBef>
              <a:spcAft>
                <a:spcPts val="0"/>
              </a:spcAft>
              <a:buSzPts val="1800"/>
              <a:buNone/>
            </a:pPr>
            <a:r>
              <a:rPr lang="en-US" sz="1908"/>
              <a:t>In January of 2021, IFS merged with FutureHealth (FH), a health education and mental health company, to develop the next generation of Student Health Insurance Products. FH founder, Kevin Saremi, has been in the Student Insurance market for over 30 years. He was the founder and CEO of Consolidated Health Plans (now Wellfleet). Kevin’s background includes PPO development, underwriting, claims processing and all administrative aspects of running an insurance company with clients and students in mind.</a:t>
            </a:r>
            <a:endParaRPr sz="2908"/>
          </a:p>
          <a:p>
            <a:pPr indent="-50800" lvl="0" marL="228600" rtl="0" algn="l">
              <a:lnSpc>
                <a:spcPct val="110000"/>
              </a:lnSpc>
              <a:spcBef>
                <a:spcPts val="0"/>
              </a:spcBef>
              <a:spcAft>
                <a:spcPts val="0"/>
              </a:spcAft>
              <a:buClr>
                <a:schemeClr val="dk1"/>
              </a:buClr>
              <a:buSzPts val="2800"/>
              <a:buNone/>
            </a:pPr>
            <a:r>
              <a:t/>
            </a:r>
            <a:endParaRPr/>
          </a:p>
        </p:txBody>
      </p:sp>
      <p:pic>
        <p:nvPicPr>
          <p:cNvPr descr="Logo&#10;&#10;Description automatically generated" id="136" name="Google Shape;136;p4"/>
          <p:cNvPicPr preferRelativeResize="0"/>
          <p:nvPr/>
        </p:nvPicPr>
        <p:blipFill rotWithShape="1">
          <a:blip r:embed="rId3">
            <a:alphaModFix/>
          </a:blip>
          <a:srcRect b="0" l="0" r="0" t="0"/>
          <a:stretch/>
        </p:blipFill>
        <p:spPr>
          <a:xfrm>
            <a:off x="540601" y="71418"/>
            <a:ext cx="1149933" cy="477222"/>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8" name="Shape 288"/>
        <p:cNvGrpSpPr/>
        <p:nvPr/>
      </p:nvGrpSpPr>
      <p:grpSpPr>
        <a:xfrm>
          <a:off x="0" y="0"/>
          <a:ext cx="0" cy="0"/>
          <a:chOff x="0" y="0"/>
          <a:chExt cx="0" cy="0"/>
        </a:xfrm>
      </p:grpSpPr>
      <p:sp>
        <p:nvSpPr>
          <p:cNvPr id="289" name="Google Shape;289;p22"/>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descr="A close up of a keyboard&#10;&#10;Description automatically generated with low confidence" id="290" name="Google Shape;290;p2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91" name="Google Shape;291;p22"/>
          <p:cNvSpPr txBox="1"/>
          <p:nvPr>
            <p:ph type="title"/>
          </p:nvPr>
        </p:nvSpPr>
        <p:spPr>
          <a:xfrm>
            <a:off x="841249" y="941832"/>
            <a:ext cx="10506456" cy="2057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Font typeface="Avenir"/>
              <a:buNone/>
            </a:pPr>
            <a:r>
              <a:rPr lang="en-US" sz="5000"/>
              <a:t>Waivers that work for you</a:t>
            </a:r>
            <a:endParaRPr/>
          </a:p>
        </p:txBody>
      </p:sp>
      <p:sp>
        <p:nvSpPr>
          <p:cNvPr id="292" name="Google Shape;292;p22"/>
          <p:cNvSpPr/>
          <p:nvPr/>
        </p:nvSpPr>
        <p:spPr>
          <a:xfrm rot="5400000">
            <a:off x="1120140"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293" name="Google Shape;293;p22"/>
          <p:cNvSpPr/>
          <p:nvPr/>
        </p:nvSpPr>
        <p:spPr>
          <a:xfrm>
            <a:off x="841248" y="3241202"/>
            <a:ext cx="10506456"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294" name="Google Shape;294;p22"/>
          <p:cNvSpPr txBox="1"/>
          <p:nvPr>
            <p:ph idx="1" type="body"/>
          </p:nvPr>
        </p:nvSpPr>
        <p:spPr>
          <a:xfrm>
            <a:off x="841248" y="3502152"/>
            <a:ext cx="10506456" cy="2670048"/>
          </a:xfrm>
          <a:prstGeom prst="rect">
            <a:avLst/>
          </a:prstGeom>
          <a:noFill/>
          <a:ln>
            <a:noFill/>
          </a:ln>
        </p:spPr>
        <p:txBody>
          <a:bodyPr anchorCtr="0" anchor="t" bIns="45700" lIns="91425" spcFirstLastPara="1" rIns="91425" wrap="square" tIns="45700">
            <a:normAutofit/>
          </a:bodyPr>
          <a:lstStyle/>
          <a:p>
            <a:pPr indent="-228600" lvl="0" marL="228600" rtl="0" algn="l">
              <a:lnSpc>
                <a:spcPct val="70000"/>
              </a:lnSpc>
              <a:spcBef>
                <a:spcPts val="0"/>
              </a:spcBef>
              <a:spcAft>
                <a:spcPts val="0"/>
              </a:spcAft>
              <a:buClr>
                <a:schemeClr val="lt1"/>
              </a:buClr>
              <a:buSzPts val="2000"/>
              <a:buChar char="•"/>
            </a:pPr>
            <a:r>
              <a:rPr lang="en-US" sz="2000"/>
              <a:t>Total live access to your waiver data</a:t>
            </a:r>
            <a:endParaRPr/>
          </a:p>
          <a:p>
            <a:pPr indent="-228600" lvl="0" marL="228600" rtl="0" algn="l">
              <a:lnSpc>
                <a:spcPct val="70000"/>
              </a:lnSpc>
              <a:spcBef>
                <a:spcPts val="1000"/>
              </a:spcBef>
              <a:spcAft>
                <a:spcPts val="0"/>
              </a:spcAft>
              <a:buClr>
                <a:schemeClr val="lt1"/>
              </a:buClr>
              <a:buSzPts val="2000"/>
              <a:buChar char="•"/>
            </a:pPr>
            <a:r>
              <a:rPr lang="en-US" sz="2000"/>
              <a:t>Completely customizable</a:t>
            </a:r>
            <a:endParaRPr/>
          </a:p>
          <a:p>
            <a:pPr indent="-228600" lvl="0" marL="228600" rtl="0" algn="l">
              <a:lnSpc>
                <a:spcPct val="70000"/>
              </a:lnSpc>
              <a:spcBef>
                <a:spcPts val="1000"/>
              </a:spcBef>
              <a:spcAft>
                <a:spcPts val="0"/>
              </a:spcAft>
              <a:buClr>
                <a:schemeClr val="lt1"/>
              </a:buClr>
              <a:buSzPts val="2000"/>
              <a:buChar char="•"/>
            </a:pPr>
            <a:r>
              <a:rPr lang="en-US" sz="2000"/>
              <a:t>Easy to use and manage</a:t>
            </a:r>
            <a:endParaRPr/>
          </a:p>
        </p:txBody>
      </p:sp>
      <p:pic>
        <p:nvPicPr>
          <p:cNvPr descr="Logo&#10;&#10;Description automatically generated" id="295" name="Google Shape;295;p22"/>
          <p:cNvPicPr preferRelativeResize="0"/>
          <p:nvPr/>
        </p:nvPicPr>
        <p:blipFill rotWithShape="1">
          <a:blip r:embed="rId4">
            <a:alphaModFix/>
          </a:blip>
          <a:srcRect b="0" l="0" r="0" t="0"/>
          <a:stretch/>
        </p:blipFill>
        <p:spPr>
          <a:xfrm>
            <a:off x="841248" y="63539"/>
            <a:ext cx="1149933" cy="477222"/>
          </a:xfrm>
          <a:prstGeom prst="rect">
            <a:avLst/>
          </a:prstGeom>
          <a:noFill/>
          <a:ln>
            <a:noFill/>
          </a:ln>
        </p:spPr>
      </p:pic>
    </p:spTree>
  </p:cSld>
  <p:clrMapOvr>
    <a:masterClrMapping/>
  </p:clrMapOvr>
  <mc:AlternateContent>
    <mc:Choice Requires="p14">
      <p:transition spd="slow" p14:dur="1200">
        <p:fade thruBlk="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117d50584cc_1_0"/>
          <p:cNvSpPr txBox="1"/>
          <p:nvPr>
            <p:ph type="title"/>
          </p:nvPr>
        </p:nvSpPr>
        <p:spPr>
          <a:xfrm>
            <a:off x="1115568" y="548640"/>
            <a:ext cx="10168200" cy="117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000"/>
              <a:buNone/>
            </a:pPr>
            <a:r>
              <a:rPr lang="en-US"/>
              <a:t>Our Holistic Approach</a:t>
            </a:r>
            <a:endParaRPr/>
          </a:p>
        </p:txBody>
      </p:sp>
      <p:sp>
        <p:nvSpPr>
          <p:cNvPr id="302" name="Google Shape;302;g117d50584cc_1_0"/>
          <p:cNvSpPr txBox="1"/>
          <p:nvPr>
            <p:ph idx="1" type="body"/>
          </p:nvPr>
        </p:nvSpPr>
        <p:spPr>
          <a:xfrm>
            <a:off x="1191775" y="1568900"/>
            <a:ext cx="5399400" cy="401400"/>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115000"/>
              </a:lnSpc>
              <a:spcBef>
                <a:spcPts val="1200"/>
              </a:spcBef>
              <a:spcAft>
                <a:spcPts val="0"/>
              </a:spcAft>
              <a:buClr>
                <a:schemeClr val="dk1"/>
              </a:buClr>
              <a:buSzPct val="76521"/>
              <a:buFont typeface="Arial"/>
              <a:buNone/>
            </a:pPr>
            <a:r>
              <a:rPr lang="en-US" sz="2300"/>
              <a:t>A Student Assistance Program (ASAP) has three components:</a:t>
            </a:r>
            <a:endParaRPr sz="3600"/>
          </a:p>
        </p:txBody>
      </p:sp>
      <p:pic>
        <p:nvPicPr>
          <p:cNvPr descr="Logo&#10;&#10;Description automatically generated" id="303" name="Google Shape;303;g117d50584cc_1_0"/>
          <p:cNvPicPr preferRelativeResize="0"/>
          <p:nvPr/>
        </p:nvPicPr>
        <p:blipFill rotWithShape="1">
          <a:blip r:embed="rId3">
            <a:alphaModFix/>
          </a:blip>
          <a:srcRect b="0" l="0" r="0" t="0"/>
          <a:stretch/>
        </p:blipFill>
        <p:spPr>
          <a:xfrm>
            <a:off x="540601" y="71418"/>
            <a:ext cx="1149933" cy="477222"/>
          </a:xfrm>
          <a:prstGeom prst="rect">
            <a:avLst/>
          </a:prstGeom>
          <a:noFill/>
          <a:ln>
            <a:noFill/>
          </a:ln>
        </p:spPr>
      </p:pic>
      <p:pic>
        <p:nvPicPr>
          <p:cNvPr id="304" name="Google Shape;304;g117d50584cc_1_0"/>
          <p:cNvPicPr preferRelativeResize="0"/>
          <p:nvPr/>
        </p:nvPicPr>
        <p:blipFill rotWithShape="1">
          <a:blip r:embed="rId4">
            <a:alphaModFix/>
          </a:blip>
          <a:srcRect b="0" l="0" r="0" t="0"/>
          <a:stretch/>
        </p:blipFill>
        <p:spPr>
          <a:xfrm>
            <a:off x="8210599" y="3053976"/>
            <a:ext cx="3883451" cy="2250475"/>
          </a:xfrm>
          <a:prstGeom prst="rect">
            <a:avLst/>
          </a:prstGeom>
          <a:noFill/>
          <a:ln>
            <a:noFill/>
          </a:ln>
        </p:spPr>
      </p:pic>
      <p:sp>
        <p:nvSpPr>
          <p:cNvPr id="305" name="Google Shape;305;g117d50584cc_1_0"/>
          <p:cNvSpPr txBox="1"/>
          <p:nvPr/>
        </p:nvSpPr>
        <p:spPr>
          <a:xfrm>
            <a:off x="8888875" y="2438375"/>
            <a:ext cx="23949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venir"/>
                <a:ea typeface="Avenir"/>
                <a:cs typeface="Avenir"/>
                <a:sym typeface="Avenir"/>
              </a:rPr>
              <a:t>3. 24/7/365 Counseling Hotline for support</a:t>
            </a:r>
            <a:endParaRPr b="0" i="0" sz="1400" u="none" cap="none" strike="noStrike">
              <a:solidFill>
                <a:srgbClr val="000000"/>
              </a:solidFill>
              <a:latin typeface="Avenir"/>
              <a:ea typeface="Avenir"/>
              <a:cs typeface="Avenir"/>
              <a:sym typeface="Avenir"/>
            </a:endParaRPr>
          </a:p>
        </p:txBody>
      </p:sp>
      <p:pic>
        <p:nvPicPr>
          <p:cNvPr id="306" name="Google Shape;306;g117d50584cc_1_0"/>
          <p:cNvPicPr preferRelativeResize="0"/>
          <p:nvPr/>
        </p:nvPicPr>
        <p:blipFill rotWithShape="1">
          <a:blip r:embed="rId5">
            <a:alphaModFix/>
          </a:blip>
          <a:srcRect b="0" l="0" r="0" t="0"/>
          <a:stretch/>
        </p:blipFill>
        <p:spPr>
          <a:xfrm>
            <a:off x="4941238" y="4204765"/>
            <a:ext cx="2309535" cy="2250485"/>
          </a:xfrm>
          <a:prstGeom prst="rect">
            <a:avLst/>
          </a:prstGeom>
          <a:noFill/>
          <a:ln>
            <a:noFill/>
          </a:ln>
        </p:spPr>
      </p:pic>
      <p:pic>
        <p:nvPicPr>
          <p:cNvPr id="307" name="Google Shape;307;g117d50584cc_1_0"/>
          <p:cNvPicPr preferRelativeResize="0"/>
          <p:nvPr/>
        </p:nvPicPr>
        <p:blipFill rotWithShape="1">
          <a:blip r:embed="rId6">
            <a:alphaModFix/>
          </a:blip>
          <a:srcRect b="0" l="0" r="0" t="0"/>
          <a:stretch/>
        </p:blipFill>
        <p:spPr>
          <a:xfrm>
            <a:off x="359200" y="3053975"/>
            <a:ext cx="3929750" cy="2798526"/>
          </a:xfrm>
          <a:prstGeom prst="rect">
            <a:avLst/>
          </a:prstGeom>
          <a:noFill/>
          <a:ln>
            <a:noFill/>
          </a:ln>
        </p:spPr>
      </p:pic>
      <p:sp>
        <p:nvSpPr>
          <p:cNvPr id="308" name="Google Shape;308;g117d50584cc_1_0"/>
          <p:cNvSpPr txBox="1"/>
          <p:nvPr/>
        </p:nvSpPr>
        <p:spPr>
          <a:xfrm>
            <a:off x="1115575" y="2207363"/>
            <a:ext cx="23094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venir"/>
              <a:buAutoNum type="arabicPeriod"/>
            </a:pPr>
            <a:r>
              <a:rPr b="0" i="0" lang="en-US" sz="1400" u="none" cap="none" strike="noStrike">
                <a:solidFill>
                  <a:srgbClr val="000000"/>
                </a:solidFill>
                <a:latin typeface="Avenir"/>
                <a:ea typeface="Avenir"/>
                <a:cs typeface="Avenir"/>
                <a:sym typeface="Avenir"/>
              </a:rPr>
              <a:t>FutureHealth’s online Health &amp; Wellness program</a:t>
            </a:r>
            <a:endParaRPr b="0" i="0" sz="1400" u="none" cap="none" strike="noStrike">
              <a:solidFill>
                <a:srgbClr val="000000"/>
              </a:solidFill>
              <a:latin typeface="Avenir"/>
              <a:ea typeface="Avenir"/>
              <a:cs typeface="Avenir"/>
              <a:sym typeface="Avenir"/>
            </a:endParaRPr>
          </a:p>
        </p:txBody>
      </p:sp>
      <p:sp>
        <p:nvSpPr>
          <p:cNvPr id="309" name="Google Shape;309;g117d50584cc_1_0"/>
          <p:cNvSpPr txBox="1"/>
          <p:nvPr/>
        </p:nvSpPr>
        <p:spPr>
          <a:xfrm>
            <a:off x="5247175" y="3668475"/>
            <a:ext cx="1905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venir"/>
                <a:ea typeface="Avenir"/>
                <a:cs typeface="Avenir"/>
                <a:sym typeface="Avenir"/>
              </a:rPr>
              <a:t>2. Student Outreach</a:t>
            </a:r>
            <a:endParaRPr b="0" i="0" sz="1400" u="none" cap="none" strike="noStrike">
              <a:solidFill>
                <a:srgbClr val="000000"/>
              </a:solidFill>
              <a:latin typeface="Avenir"/>
              <a:ea typeface="Avenir"/>
              <a:cs typeface="Avenir"/>
              <a:sym typeface="Avenir"/>
            </a:endParaRPr>
          </a:p>
        </p:txBody>
      </p:sp>
    </p:spTree>
  </p:cSld>
  <p:clrMapOvr>
    <a:masterClrMapping/>
  </p:clrMapOvr>
  <p:transition spd="slow">
    <p:wipe dir="l"/>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117d50584cc_0_1"/>
          <p:cNvSpPr txBox="1"/>
          <p:nvPr>
            <p:ph type="title"/>
          </p:nvPr>
        </p:nvSpPr>
        <p:spPr>
          <a:xfrm>
            <a:off x="1115568" y="548640"/>
            <a:ext cx="10168200" cy="117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000"/>
              <a:buNone/>
            </a:pPr>
            <a:r>
              <a:rPr lang="en-US"/>
              <a:t>Health Education</a:t>
            </a:r>
            <a:endParaRPr/>
          </a:p>
        </p:txBody>
      </p:sp>
      <p:sp>
        <p:nvSpPr>
          <p:cNvPr id="316" name="Google Shape;316;g117d50584cc_0_1"/>
          <p:cNvSpPr txBox="1"/>
          <p:nvPr>
            <p:ph idx="1" type="body"/>
          </p:nvPr>
        </p:nvSpPr>
        <p:spPr>
          <a:xfrm>
            <a:off x="540600" y="2080575"/>
            <a:ext cx="2997300" cy="3808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503"/>
              <a:buFont typeface="Arial"/>
              <a:buNone/>
            </a:pPr>
            <a:r>
              <a:rPr lang="en-US" sz="1480"/>
              <a:t>FutureHealth’s Online Health &amp; Wellness Education Program</a:t>
            </a:r>
            <a:endParaRPr sz="1480"/>
          </a:p>
          <a:p>
            <a:pPr indent="0" lvl="0" marL="0" rtl="0" algn="l">
              <a:lnSpc>
                <a:spcPct val="115000"/>
              </a:lnSpc>
              <a:spcBef>
                <a:spcPts val="1200"/>
              </a:spcBef>
              <a:spcAft>
                <a:spcPts val="0"/>
              </a:spcAft>
              <a:buClr>
                <a:schemeClr val="dk1"/>
              </a:buClr>
              <a:buSzPts val="503"/>
              <a:buFont typeface="Arial"/>
              <a:buNone/>
            </a:pPr>
            <a:r>
              <a:rPr lang="en-US" sz="1480"/>
              <a:t>This comprehensive education program includes topics such as:</a:t>
            </a:r>
            <a:endParaRPr sz="1320"/>
          </a:p>
          <a:p>
            <a:pPr indent="-455229" lvl="0" marL="622935" rtl="0" algn="l">
              <a:lnSpc>
                <a:spcPct val="120000"/>
              </a:lnSpc>
              <a:spcBef>
                <a:spcPts val="1200"/>
              </a:spcBef>
              <a:spcAft>
                <a:spcPts val="0"/>
              </a:spcAft>
              <a:buSzPts val="1432"/>
              <a:buChar char="•"/>
            </a:pPr>
            <a:r>
              <a:rPr lang="en-US" sz="1320"/>
              <a:t>Alcohol use disorder</a:t>
            </a:r>
            <a:endParaRPr sz="1320"/>
          </a:p>
          <a:p>
            <a:pPr indent="-455229" lvl="0" marL="622935" rtl="0" algn="l">
              <a:lnSpc>
                <a:spcPct val="120000"/>
              </a:lnSpc>
              <a:spcBef>
                <a:spcPts val="50"/>
              </a:spcBef>
              <a:spcAft>
                <a:spcPts val="0"/>
              </a:spcAft>
              <a:buSzPts val="1432"/>
              <a:buChar char="•"/>
            </a:pPr>
            <a:r>
              <a:rPr lang="en-US" sz="1320"/>
              <a:t>Opioid use disorder</a:t>
            </a:r>
            <a:endParaRPr sz="1320"/>
          </a:p>
          <a:p>
            <a:pPr indent="-455229" lvl="0" marL="622935" rtl="0" algn="l">
              <a:lnSpc>
                <a:spcPct val="120000"/>
              </a:lnSpc>
              <a:spcBef>
                <a:spcPts val="50"/>
              </a:spcBef>
              <a:spcAft>
                <a:spcPts val="0"/>
              </a:spcAft>
              <a:buSzPts val="1432"/>
              <a:buChar char="•"/>
            </a:pPr>
            <a:r>
              <a:rPr lang="en-US" sz="1320"/>
              <a:t>Sexual misconduct</a:t>
            </a:r>
            <a:endParaRPr sz="1320"/>
          </a:p>
          <a:p>
            <a:pPr indent="-455229" lvl="0" marL="622935" rtl="0" algn="l">
              <a:lnSpc>
                <a:spcPct val="120000"/>
              </a:lnSpc>
              <a:spcBef>
                <a:spcPts val="50"/>
              </a:spcBef>
              <a:spcAft>
                <a:spcPts val="0"/>
              </a:spcAft>
              <a:buSzPts val="1432"/>
              <a:buChar char="•"/>
            </a:pPr>
            <a:r>
              <a:rPr lang="en-US" sz="1320"/>
              <a:t>Sleep deprivation</a:t>
            </a:r>
            <a:endParaRPr sz="1320"/>
          </a:p>
          <a:p>
            <a:pPr indent="-455229" lvl="0" marL="622935" rtl="0" algn="l">
              <a:lnSpc>
                <a:spcPct val="120000"/>
              </a:lnSpc>
              <a:spcBef>
                <a:spcPts val="50"/>
              </a:spcBef>
              <a:spcAft>
                <a:spcPts val="0"/>
              </a:spcAft>
              <a:buSzPts val="1432"/>
              <a:buChar char="•"/>
            </a:pPr>
            <a:r>
              <a:rPr lang="en-US" sz="1320"/>
              <a:t>Anxiety and stress</a:t>
            </a:r>
            <a:endParaRPr sz="1320"/>
          </a:p>
          <a:p>
            <a:pPr indent="-455229" lvl="0" marL="622935" rtl="0" algn="l">
              <a:lnSpc>
                <a:spcPct val="120000"/>
              </a:lnSpc>
              <a:spcBef>
                <a:spcPts val="50"/>
              </a:spcBef>
              <a:spcAft>
                <a:spcPts val="0"/>
              </a:spcAft>
              <a:buSzPts val="1432"/>
              <a:buChar char="•"/>
            </a:pPr>
            <a:r>
              <a:rPr lang="en-US" sz="1320"/>
              <a:t>Depression</a:t>
            </a:r>
            <a:endParaRPr sz="1320"/>
          </a:p>
          <a:p>
            <a:pPr indent="-455229" lvl="0" marL="622935" rtl="0" algn="l">
              <a:lnSpc>
                <a:spcPct val="120000"/>
              </a:lnSpc>
              <a:spcBef>
                <a:spcPts val="50"/>
              </a:spcBef>
              <a:spcAft>
                <a:spcPts val="0"/>
              </a:spcAft>
              <a:buSzPts val="1432"/>
              <a:buChar char="•"/>
            </a:pPr>
            <a:r>
              <a:rPr lang="en-US" sz="1320"/>
              <a:t>Eating disorders</a:t>
            </a:r>
            <a:endParaRPr sz="1320"/>
          </a:p>
          <a:p>
            <a:pPr indent="-455229" lvl="0" marL="622935" rtl="0" algn="l">
              <a:lnSpc>
                <a:spcPct val="120000"/>
              </a:lnSpc>
              <a:spcBef>
                <a:spcPts val="50"/>
              </a:spcBef>
              <a:spcAft>
                <a:spcPts val="0"/>
              </a:spcAft>
              <a:buSzPts val="1432"/>
              <a:buChar char="•"/>
            </a:pPr>
            <a:r>
              <a:rPr lang="en-US" sz="1320"/>
              <a:t>Diabetes</a:t>
            </a:r>
            <a:endParaRPr sz="1320"/>
          </a:p>
          <a:p>
            <a:pPr indent="-455229" lvl="0" marL="622935" rtl="0" algn="l">
              <a:lnSpc>
                <a:spcPct val="120000"/>
              </a:lnSpc>
              <a:spcBef>
                <a:spcPts val="50"/>
              </a:spcBef>
              <a:spcAft>
                <a:spcPts val="0"/>
              </a:spcAft>
              <a:buSzPts val="1432"/>
              <a:buChar char="•"/>
            </a:pPr>
            <a:r>
              <a:rPr lang="en-US" sz="1320"/>
              <a:t>Personal safety</a:t>
            </a:r>
            <a:endParaRPr sz="1320"/>
          </a:p>
          <a:p>
            <a:pPr indent="0" lvl="0" marL="0" rtl="0" algn="l">
              <a:lnSpc>
                <a:spcPct val="110000"/>
              </a:lnSpc>
              <a:spcBef>
                <a:spcPts val="1250"/>
              </a:spcBef>
              <a:spcAft>
                <a:spcPts val="0"/>
              </a:spcAft>
              <a:buSzPts val="1309"/>
              <a:buNone/>
            </a:pPr>
            <a:r>
              <a:t/>
            </a:r>
            <a:endParaRPr sz="1120"/>
          </a:p>
        </p:txBody>
      </p:sp>
      <p:sp>
        <p:nvSpPr>
          <p:cNvPr id="317" name="Google Shape;317;g117d50584cc_0_1"/>
          <p:cNvSpPr txBox="1"/>
          <p:nvPr/>
        </p:nvSpPr>
        <p:spPr>
          <a:xfrm>
            <a:off x="4238100" y="2583225"/>
            <a:ext cx="2808600" cy="303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750"/>
              </a:spcBef>
              <a:spcAft>
                <a:spcPts val="0"/>
              </a:spcAft>
              <a:buClr>
                <a:schemeClr val="dk1"/>
              </a:buClr>
              <a:buSzPts val="1100"/>
              <a:buFont typeface="Arial"/>
              <a:buNone/>
            </a:pPr>
            <a:r>
              <a:rPr b="0" i="0" lang="en-US" sz="1500" u="none" cap="none" strike="noStrike">
                <a:solidFill>
                  <a:srgbClr val="000000"/>
                </a:solidFill>
                <a:latin typeface="Avenir"/>
                <a:ea typeface="Avenir"/>
                <a:cs typeface="Avenir"/>
                <a:sym typeface="Avenir"/>
              </a:rPr>
              <a:t>This program also offers the following enhancements:</a:t>
            </a:r>
            <a:endParaRPr b="0" i="0" sz="1400" u="none" cap="none" strike="noStrike">
              <a:solidFill>
                <a:srgbClr val="000000"/>
              </a:solidFill>
              <a:latin typeface="Arial"/>
              <a:ea typeface="Arial"/>
              <a:cs typeface="Arial"/>
              <a:sym typeface="Arial"/>
            </a:endParaRPr>
          </a:p>
          <a:p>
            <a:pPr indent="-274574" lvl="0" marL="420624" marR="0" rtl="0" algn="l">
              <a:lnSpc>
                <a:spcPct val="100000"/>
              </a:lnSpc>
              <a:spcBef>
                <a:spcPts val="750"/>
              </a:spcBef>
              <a:spcAft>
                <a:spcPts val="0"/>
              </a:spcAft>
              <a:buClr>
                <a:srgbClr val="000000"/>
              </a:buClr>
              <a:buSzPts val="1300"/>
              <a:buFont typeface="Arial"/>
              <a:buChar char="•"/>
            </a:pPr>
            <a:r>
              <a:rPr b="0" i="0" lang="en-US" sz="1300" u="none" cap="none" strike="noStrike">
                <a:solidFill>
                  <a:srgbClr val="000000"/>
                </a:solidFill>
                <a:latin typeface="Avenir"/>
                <a:ea typeface="Avenir"/>
                <a:cs typeface="Avenir"/>
                <a:sym typeface="Avenir"/>
              </a:rPr>
              <a:t>Buddy chat forum</a:t>
            </a:r>
            <a:endParaRPr b="0" i="0" sz="1300" u="none" cap="none" strike="noStrike">
              <a:solidFill>
                <a:srgbClr val="000000"/>
              </a:solidFill>
              <a:latin typeface="Avenir"/>
              <a:ea typeface="Avenir"/>
              <a:cs typeface="Avenir"/>
              <a:sym typeface="Avenir"/>
            </a:endParaRPr>
          </a:p>
          <a:p>
            <a:pPr indent="-274574" lvl="0" marL="420624" marR="0" rtl="0" algn="l">
              <a:lnSpc>
                <a:spcPct val="100000"/>
              </a:lnSpc>
              <a:spcBef>
                <a:spcPts val="750"/>
              </a:spcBef>
              <a:spcAft>
                <a:spcPts val="0"/>
              </a:spcAft>
              <a:buClr>
                <a:srgbClr val="000000"/>
              </a:buClr>
              <a:buSzPts val="1300"/>
              <a:buFont typeface="Arial"/>
              <a:buChar char="•"/>
            </a:pPr>
            <a:r>
              <a:rPr b="0" i="0" lang="en-US" sz="1300" u="none" cap="none" strike="noStrike">
                <a:solidFill>
                  <a:srgbClr val="000000"/>
                </a:solidFill>
                <a:latin typeface="Avenir"/>
                <a:ea typeface="Avenir"/>
                <a:cs typeface="Avenir"/>
                <a:sym typeface="Avenir"/>
              </a:rPr>
              <a:t>Additional Resources</a:t>
            </a:r>
            <a:endParaRPr b="0" i="0" sz="1300" u="none" cap="none" strike="noStrike">
              <a:solidFill>
                <a:srgbClr val="000000"/>
              </a:solidFill>
              <a:latin typeface="Avenir"/>
              <a:ea typeface="Avenir"/>
              <a:cs typeface="Avenir"/>
              <a:sym typeface="Avenir"/>
            </a:endParaRPr>
          </a:p>
          <a:p>
            <a:pPr indent="-274574" lvl="0" marL="420624" marR="0" rtl="0" algn="l">
              <a:lnSpc>
                <a:spcPct val="100000"/>
              </a:lnSpc>
              <a:spcBef>
                <a:spcPts val="750"/>
              </a:spcBef>
              <a:spcAft>
                <a:spcPts val="0"/>
              </a:spcAft>
              <a:buClr>
                <a:srgbClr val="000000"/>
              </a:buClr>
              <a:buSzPts val="1300"/>
              <a:buFont typeface="Arial"/>
              <a:buChar char="•"/>
            </a:pPr>
            <a:r>
              <a:rPr b="0" i="0" lang="en-US" sz="1300" u="none" cap="none" strike="noStrike">
                <a:solidFill>
                  <a:srgbClr val="000000"/>
                </a:solidFill>
                <a:latin typeface="Avenir"/>
                <a:ea typeface="Avenir"/>
                <a:cs typeface="Avenir"/>
                <a:sym typeface="Avenir"/>
              </a:rPr>
              <a:t>Blogs and health events</a:t>
            </a:r>
            <a:endParaRPr b="0" i="0" sz="1300" u="none" cap="none" strike="noStrike">
              <a:solidFill>
                <a:srgbClr val="000000"/>
              </a:solidFill>
              <a:latin typeface="Avenir"/>
              <a:ea typeface="Avenir"/>
              <a:cs typeface="Avenir"/>
              <a:sym typeface="Avenir"/>
            </a:endParaRPr>
          </a:p>
          <a:p>
            <a:pPr indent="-274574" lvl="0" marL="420624" marR="0" rtl="0" algn="l">
              <a:lnSpc>
                <a:spcPct val="100000"/>
              </a:lnSpc>
              <a:spcBef>
                <a:spcPts val="750"/>
              </a:spcBef>
              <a:spcAft>
                <a:spcPts val="0"/>
              </a:spcAft>
              <a:buClr>
                <a:srgbClr val="000000"/>
              </a:buClr>
              <a:buSzPts val="1300"/>
              <a:buFont typeface="Arial"/>
              <a:buChar char="•"/>
            </a:pPr>
            <a:r>
              <a:rPr b="0" i="0" lang="en-US" sz="1300" u="none" cap="none" strike="noStrike">
                <a:solidFill>
                  <a:srgbClr val="000000"/>
                </a:solidFill>
                <a:latin typeface="Avenir"/>
                <a:ea typeface="Avenir"/>
                <a:cs typeface="Avenir"/>
                <a:sym typeface="Avenir"/>
              </a:rPr>
              <a:t>Healthy recipes</a:t>
            </a:r>
            <a:endParaRPr b="0" i="0" sz="1300" u="none" cap="none" strike="noStrike">
              <a:solidFill>
                <a:srgbClr val="000000"/>
              </a:solidFill>
              <a:latin typeface="Avenir"/>
              <a:ea typeface="Avenir"/>
              <a:cs typeface="Avenir"/>
              <a:sym typeface="Avenir"/>
            </a:endParaRPr>
          </a:p>
          <a:p>
            <a:pPr indent="-274574" lvl="0" marL="420624" marR="0" rtl="0" algn="l">
              <a:lnSpc>
                <a:spcPct val="100000"/>
              </a:lnSpc>
              <a:spcBef>
                <a:spcPts val="750"/>
              </a:spcBef>
              <a:spcAft>
                <a:spcPts val="0"/>
              </a:spcAft>
              <a:buClr>
                <a:srgbClr val="000000"/>
              </a:buClr>
              <a:buSzPts val="1300"/>
              <a:buFont typeface="Arial"/>
              <a:buChar char="•"/>
            </a:pPr>
            <a:r>
              <a:rPr b="0" i="0" lang="en-US" sz="1300" u="none" cap="none" strike="noStrike">
                <a:solidFill>
                  <a:srgbClr val="000000"/>
                </a:solidFill>
                <a:latin typeface="Avenir"/>
                <a:ea typeface="Avenir"/>
                <a:cs typeface="Avenir"/>
                <a:sym typeface="Avenir"/>
              </a:rPr>
              <a:t>Hiking trail locator</a:t>
            </a:r>
            <a:endParaRPr b="0" i="0" sz="1300" u="none" cap="none" strike="noStrike">
              <a:solidFill>
                <a:srgbClr val="000000"/>
              </a:solidFill>
              <a:latin typeface="Avenir"/>
              <a:ea typeface="Avenir"/>
              <a:cs typeface="Avenir"/>
              <a:sym typeface="Avenir"/>
            </a:endParaRPr>
          </a:p>
          <a:p>
            <a:pPr indent="-274574" lvl="0" marL="420624" marR="0" rtl="0" algn="l">
              <a:lnSpc>
                <a:spcPct val="100000"/>
              </a:lnSpc>
              <a:spcBef>
                <a:spcPts val="750"/>
              </a:spcBef>
              <a:spcAft>
                <a:spcPts val="0"/>
              </a:spcAft>
              <a:buClr>
                <a:srgbClr val="000000"/>
              </a:buClr>
              <a:buSzPts val="1300"/>
              <a:buFont typeface="Arial"/>
              <a:buChar char="•"/>
            </a:pPr>
            <a:r>
              <a:rPr b="0" i="0" lang="en-US" sz="1300" u="none" cap="none" strike="noStrike">
                <a:solidFill>
                  <a:srgbClr val="000000"/>
                </a:solidFill>
                <a:latin typeface="Avenir"/>
                <a:ea typeface="Avenir"/>
                <a:cs typeface="Avenir"/>
                <a:sym typeface="Avenir"/>
              </a:rPr>
              <a:t>Health trivia</a:t>
            </a:r>
            <a:endParaRPr b="0" i="0" sz="1300" u="none" cap="none" strike="noStrike">
              <a:solidFill>
                <a:srgbClr val="000000"/>
              </a:solidFill>
              <a:latin typeface="Avenir"/>
              <a:ea typeface="Avenir"/>
              <a:cs typeface="Avenir"/>
              <a:sym typeface="Avenir"/>
            </a:endParaRPr>
          </a:p>
          <a:p>
            <a:pPr indent="-274574" lvl="0" marL="420624" marR="0" rtl="0" algn="l">
              <a:lnSpc>
                <a:spcPct val="100000"/>
              </a:lnSpc>
              <a:spcBef>
                <a:spcPts val="750"/>
              </a:spcBef>
              <a:spcAft>
                <a:spcPts val="0"/>
              </a:spcAft>
              <a:buClr>
                <a:srgbClr val="000000"/>
              </a:buClr>
              <a:buSzPts val="1300"/>
              <a:buFont typeface="Arial"/>
              <a:buChar char="•"/>
            </a:pPr>
            <a:r>
              <a:rPr b="0" i="0" lang="en-US" sz="1300" u="none" cap="none" strike="noStrike">
                <a:solidFill>
                  <a:srgbClr val="000000"/>
                </a:solidFill>
                <a:latin typeface="Avenir"/>
                <a:ea typeface="Avenir"/>
                <a:cs typeface="Avenir"/>
                <a:sym typeface="Avenir"/>
              </a:rPr>
              <a:t>Program incentives</a:t>
            </a:r>
            <a:endParaRPr b="0" i="0" sz="1300" u="none" cap="none" strike="noStrike">
              <a:solidFill>
                <a:srgbClr val="000000"/>
              </a:solidFill>
              <a:latin typeface="Avenir"/>
              <a:ea typeface="Avenir"/>
              <a:cs typeface="Avenir"/>
              <a:sym typeface="Avenir"/>
            </a:endParaRPr>
          </a:p>
          <a:p>
            <a:pPr indent="-274574" lvl="0" marL="420624" marR="0" rtl="0" algn="l">
              <a:lnSpc>
                <a:spcPct val="100000"/>
              </a:lnSpc>
              <a:spcBef>
                <a:spcPts val="750"/>
              </a:spcBef>
              <a:spcAft>
                <a:spcPts val="0"/>
              </a:spcAft>
              <a:buClr>
                <a:srgbClr val="000000"/>
              </a:buClr>
              <a:buSzPts val="1300"/>
              <a:buFont typeface="Arial"/>
              <a:buChar char="•"/>
            </a:pPr>
            <a:r>
              <a:rPr b="0" i="0" lang="en-US" sz="1300" u="none" cap="none" strike="noStrike">
                <a:solidFill>
                  <a:srgbClr val="000000"/>
                </a:solidFill>
                <a:latin typeface="Avenir"/>
                <a:ea typeface="Avenir"/>
                <a:cs typeface="Avenir"/>
                <a:sym typeface="Avenir"/>
              </a:rPr>
              <a:t>Assessments and goals</a:t>
            </a:r>
            <a:endParaRPr b="0" i="0" sz="1300" u="none" cap="none" strike="noStrike">
              <a:solidFill>
                <a:srgbClr val="000000"/>
              </a:solidFill>
              <a:latin typeface="Avenir"/>
              <a:ea typeface="Avenir"/>
              <a:cs typeface="Avenir"/>
              <a:sym typeface="Avenir"/>
            </a:endParaRPr>
          </a:p>
          <a:p>
            <a:pPr indent="-274574" lvl="0" marL="420624" marR="0" rtl="0" algn="l">
              <a:lnSpc>
                <a:spcPct val="100000"/>
              </a:lnSpc>
              <a:spcBef>
                <a:spcPts val="750"/>
              </a:spcBef>
              <a:spcAft>
                <a:spcPts val="0"/>
              </a:spcAft>
              <a:buClr>
                <a:srgbClr val="000000"/>
              </a:buClr>
              <a:buSzPts val="1300"/>
              <a:buFont typeface="Arial"/>
              <a:buChar char="•"/>
            </a:pPr>
            <a:r>
              <a:rPr b="0" i="0" lang="en-US" sz="1300" u="none" cap="none" strike="noStrike">
                <a:solidFill>
                  <a:srgbClr val="000000"/>
                </a:solidFill>
                <a:latin typeface="Avenir"/>
                <a:ea typeface="Avenir"/>
                <a:cs typeface="Avenir"/>
                <a:sym typeface="Avenir"/>
              </a:rPr>
              <a:t>And more!</a:t>
            </a:r>
            <a:endParaRPr b="0" i="0" sz="1400" u="none" cap="none" strike="noStrike">
              <a:solidFill>
                <a:srgbClr val="000000"/>
              </a:solidFill>
              <a:latin typeface="Avenir"/>
              <a:ea typeface="Avenir"/>
              <a:cs typeface="Avenir"/>
              <a:sym typeface="Avenir"/>
            </a:endParaRPr>
          </a:p>
        </p:txBody>
      </p:sp>
      <p:pic>
        <p:nvPicPr>
          <p:cNvPr descr="Logo&#10;&#10;Description automatically generated" id="318" name="Google Shape;318;g117d50584cc_0_1"/>
          <p:cNvPicPr preferRelativeResize="0"/>
          <p:nvPr/>
        </p:nvPicPr>
        <p:blipFill rotWithShape="1">
          <a:blip r:embed="rId3">
            <a:alphaModFix/>
          </a:blip>
          <a:srcRect b="0" l="0" r="0" t="0"/>
          <a:stretch/>
        </p:blipFill>
        <p:spPr>
          <a:xfrm>
            <a:off x="540601" y="71418"/>
            <a:ext cx="1149933" cy="477222"/>
          </a:xfrm>
          <a:prstGeom prst="rect">
            <a:avLst/>
          </a:prstGeom>
          <a:noFill/>
          <a:ln>
            <a:noFill/>
          </a:ln>
        </p:spPr>
      </p:pic>
      <p:pic>
        <p:nvPicPr>
          <p:cNvPr id="319" name="Google Shape;319;g117d50584cc_0_1"/>
          <p:cNvPicPr preferRelativeResize="0"/>
          <p:nvPr/>
        </p:nvPicPr>
        <p:blipFill rotWithShape="1">
          <a:blip r:embed="rId4">
            <a:alphaModFix/>
          </a:blip>
          <a:srcRect b="0" l="0" r="0" t="0"/>
          <a:stretch/>
        </p:blipFill>
        <p:spPr>
          <a:xfrm>
            <a:off x="7217375" y="71425"/>
            <a:ext cx="4757749" cy="6634175"/>
          </a:xfrm>
          <a:prstGeom prst="rect">
            <a:avLst/>
          </a:prstGeom>
          <a:noFill/>
          <a:ln>
            <a:noFill/>
          </a:ln>
        </p:spPr>
      </p:pic>
    </p:spTree>
  </p:cSld>
  <p:clrMapOvr>
    <a:masterClrMapping/>
  </p:clrMapOvr>
  <p:transition spd="slow">
    <p:wipe dir="l"/>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4"/>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Student Outreach Program</a:t>
            </a:r>
            <a:endParaRPr/>
          </a:p>
        </p:txBody>
      </p:sp>
      <p:sp>
        <p:nvSpPr>
          <p:cNvPr id="325" name="Google Shape;325;p24"/>
          <p:cNvSpPr txBox="1"/>
          <p:nvPr>
            <p:ph idx="1" type="body"/>
          </p:nvPr>
        </p:nvSpPr>
        <p:spPr>
          <a:xfrm>
            <a:off x="3151200" y="6092075"/>
            <a:ext cx="1962300" cy="7026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SzPts val="440"/>
              <a:buNone/>
            </a:pPr>
            <a:r>
              <a:rPr lang="en-US" sz="1200"/>
              <a:t>Virtual Events</a:t>
            </a:r>
            <a:endParaRPr sz="1200"/>
          </a:p>
          <a:p>
            <a:pPr indent="-304800" lvl="0" marL="457200" rtl="0" algn="l">
              <a:lnSpc>
                <a:spcPct val="95000"/>
              </a:lnSpc>
              <a:spcBef>
                <a:spcPts val="1200"/>
              </a:spcBef>
              <a:spcAft>
                <a:spcPts val="0"/>
              </a:spcAft>
              <a:buSzPts val="1200"/>
              <a:buFont typeface="Avenir"/>
              <a:buChar char="•"/>
            </a:pPr>
            <a:r>
              <a:rPr lang="en-US" sz="1200"/>
              <a:t>Free webinars</a:t>
            </a:r>
            <a:endParaRPr sz="1200"/>
          </a:p>
          <a:p>
            <a:pPr indent="-50800" lvl="0" marL="228600" rtl="0" algn="l">
              <a:lnSpc>
                <a:spcPct val="90000"/>
              </a:lnSpc>
              <a:spcBef>
                <a:spcPts val="1200"/>
              </a:spcBef>
              <a:spcAft>
                <a:spcPts val="0"/>
              </a:spcAft>
              <a:buClr>
                <a:schemeClr val="dk1"/>
              </a:buClr>
              <a:buSzPts val="1120"/>
              <a:buNone/>
            </a:pPr>
            <a:r>
              <a:t/>
            </a:r>
            <a:endParaRPr sz="1120"/>
          </a:p>
        </p:txBody>
      </p:sp>
      <p:sp>
        <p:nvSpPr>
          <p:cNvPr id="326" name="Google Shape;326;p24"/>
          <p:cNvSpPr txBox="1"/>
          <p:nvPr>
            <p:ph idx="1" type="body"/>
          </p:nvPr>
        </p:nvSpPr>
        <p:spPr>
          <a:xfrm>
            <a:off x="6003275" y="4905550"/>
            <a:ext cx="2879400" cy="1629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200"/>
              <a:t>Health Promotion</a:t>
            </a:r>
            <a:endParaRPr sz="1200"/>
          </a:p>
          <a:p>
            <a:pPr indent="-320516" lvl="0" marL="457200" rtl="0" algn="l">
              <a:lnSpc>
                <a:spcPct val="115000"/>
              </a:lnSpc>
              <a:spcBef>
                <a:spcPts val="1200"/>
              </a:spcBef>
              <a:spcAft>
                <a:spcPts val="0"/>
              </a:spcAft>
              <a:buSzPts val="1200"/>
              <a:buFont typeface="Avenir"/>
              <a:buChar char="•"/>
            </a:pPr>
            <a:r>
              <a:rPr lang="en-US" sz="1200"/>
              <a:t>Posters, brochures, cards, etc.</a:t>
            </a:r>
            <a:endParaRPr sz="1200"/>
          </a:p>
          <a:p>
            <a:pPr indent="-320516" lvl="0" marL="457200" rtl="0" algn="l">
              <a:lnSpc>
                <a:spcPct val="115000"/>
              </a:lnSpc>
              <a:spcBef>
                <a:spcPts val="0"/>
              </a:spcBef>
              <a:spcAft>
                <a:spcPts val="0"/>
              </a:spcAft>
              <a:buSzPts val="1200"/>
              <a:buFont typeface="Avenir"/>
              <a:buChar char="•"/>
            </a:pPr>
            <a:r>
              <a:rPr lang="en-US" sz="1200"/>
              <a:t>Encourages students to use campus resources</a:t>
            </a:r>
            <a:endParaRPr sz="1200"/>
          </a:p>
        </p:txBody>
      </p:sp>
      <p:sp>
        <p:nvSpPr>
          <p:cNvPr id="327" name="Google Shape;327;p24"/>
          <p:cNvSpPr txBox="1"/>
          <p:nvPr/>
        </p:nvSpPr>
        <p:spPr>
          <a:xfrm>
            <a:off x="54438" y="4458725"/>
            <a:ext cx="3000000" cy="9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100"/>
              <a:buFont typeface="Arial"/>
              <a:buNone/>
            </a:pPr>
            <a:r>
              <a:rPr b="0" i="0" lang="en-US" sz="1200" u="none" cap="none" strike="noStrike">
                <a:solidFill>
                  <a:schemeClr val="dk1"/>
                </a:solidFill>
                <a:latin typeface="Avenir"/>
                <a:ea typeface="Avenir"/>
                <a:cs typeface="Avenir"/>
                <a:sym typeface="Avenir"/>
              </a:rPr>
              <a:t>Multi-faceted Communications</a:t>
            </a:r>
            <a:endParaRPr b="0" i="0" sz="1200" u="none" cap="none" strike="noStrike">
              <a:solidFill>
                <a:schemeClr val="dk1"/>
              </a:solidFill>
              <a:latin typeface="Avenir"/>
              <a:ea typeface="Avenir"/>
              <a:cs typeface="Avenir"/>
              <a:sym typeface="Avenir"/>
            </a:endParaRPr>
          </a:p>
          <a:p>
            <a:pPr indent="-304800" lvl="0" marL="457200" marR="0" rtl="0" algn="l">
              <a:lnSpc>
                <a:spcPct val="115000"/>
              </a:lnSpc>
              <a:spcBef>
                <a:spcPts val="1200"/>
              </a:spcBef>
              <a:spcAft>
                <a:spcPts val="0"/>
              </a:spcAft>
              <a:buClr>
                <a:schemeClr val="dk1"/>
              </a:buClr>
              <a:buSzPts val="1200"/>
              <a:buFont typeface="Avenir"/>
              <a:buChar char="•"/>
            </a:pPr>
            <a:r>
              <a:rPr b="0" i="0" lang="en-US" sz="1200" u="none" cap="none" strike="noStrike">
                <a:solidFill>
                  <a:schemeClr val="dk1"/>
                </a:solidFill>
                <a:latin typeface="Avenir"/>
                <a:ea typeface="Avenir"/>
                <a:cs typeface="Avenir"/>
                <a:sym typeface="Avenir"/>
              </a:rPr>
              <a:t>Inspirational texts</a:t>
            </a:r>
            <a:endParaRPr b="0" i="0" sz="1200" u="none" cap="none" strike="noStrike">
              <a:solidFill>
                <a:schemeClr val="dk1"/>
              </a:solidFill>
              <a:latin typeface="Avenir"/>
              <a:ea typeface="Avenir"/>
              <a:cs typeface="Avenir"/>
              <a:sym typeface="Avenir"/>
            </a:endParaRPr>
          </a:p>
          <a:p>
            <a:pPr indent="-304800" lvl="0" marL="457200" marR="0" rtl="0" algn="l">
              <a:lnSpc>
                <a:spcPct val="115000"/>
              </a:lnSpc>
              <a:spcBef>
                <a:spcPts val="0"/>
              </a:spcBef>
              <a:spcAft>
                <a:spcPts val="0"/>
              </a:spcAft>
              <a:buClr>
                <a:schemeClr val="dk1"/>
              </a:buClr>
              <a:buSzPts val="1200"/>
              <a:buFont typeface="Avenir"/>
              <a:buChar char="•"/>
            </a:pPr>
            <a:r>
              <a:rPr b="0" i="0" lang="en-US" sz="1200" u="none" cap="none" strike="noStrike">
                <a:solidFill>
                  <a:schemeClr val="dk1"/>
                </a:solidFill>
                <a:latin typeface="Avenir"/>
                <a:ea typeface="Avenir"/>
                <a:cs typeface="Avenir"/>
                <a:sym typeface="Avenir"/>
              </a:rPr>
              <a:t>Daily emails</a:t>
            </a:r>
            <a:endParaRPr b="0" i="0" sz="1200" u="none" cap="none" strike="noStrike">
              <a:solidFill>
                <a:schemeClr val="dk1"/>
              </a:solidFill>
              <a:latin typeface="Avenir"/>
              <a:ea typeface="Avenir"/>
              <a:cs typeface="Avenir"/>
              <a:sym typeface="Avenir"/>
            </a:endParaRPr>
          </a:p>
        </p:txBody>
      </p:sp>
      <p:sp>
        <p:nvSpPr>
          <p:cNvPr id="328" name="Google Shape;328;p24"/>
          <p:cNvSpPr txBox="1"/>
          <p:nvPr/>
        </p:nvSpPr>
        <p:spPr>
          <a:xfrm>
            <a:off x="9913925" y="5791150"/>
            <a:ext cx="1962300" cy="73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100"/>
              <a:buFont typeface="Arial"/>
              <a:buNone/>
            </a:pPr>
            <a:r>
              <a:rPr b="0" i="0" lang="en-US" sz="1200" u="none" cap="none" strike="noStrike">
                <a:solidFill>
                  <a:schemeClr val="dk1"/>
                </a:solidFill>
                <a:latin typeface="Avenir"/>
                <a:ea typeface="Avenir"/>
                <a:cs typeface="Avenir"/>
                <a:sym typeface="Avenir"/>
              </a:rPr>
              <a:t>Customized Videos</a:t>
            </a:r>
            <a:endParaRPr b="0" i="0" sz="1200" u="none" cap="none" strike="noStrike">
              <a:solidFill>
                <a:schemeClr val="dk1"/>
              </a:solidFill>
              <a:latin typeface="Avenir"/>
              <a:ea typeface="Avenir"/>
              <a:cs typeface="Avenir"/>
              <a:sym typeface="Avenir"/>
            </a:endParaRPr>
          </a:p>
          <a:p>
            <a:pPr indent="-304800" lvl="0" marL="457200" marR="0" rtl="0" algn="l">
              <a:lnSpc>
                <a:spcPct val="115000"/>
              </a:lnSpc>
              <a:spcBef>
                <a:spcPts val="1200"/>
              </a:spcBef>
              <a:spcAft>
                <a:spcPts val="0"/>
              </a:spcAft>
              <a:buClr>
                <a:schemeClr val="dk1"/>
              </a:buClr>
              <a:buSzPts val="1200"/>
              <a:buFont typeface="Avenir"/>
              <a:buChar char="•"/>
            </a:pPr>
            <a:r>
              <a:rPr b="0" i="0" lang="en-US" sz="1200" u="none" cap="none" strike="noStrike">
                <a:solidFill>
                  <a:schemeClr val="dk1"/>
                </a:solidFill>
                <a:latin typeface="Avenir"/>
                <a:ea typeface="Avenir"/>
                <a:cs typeface="Avenir"/>
                <a:sym typeface="Avenir"/>
              </a:rPr>
              <a:t>For campus events</a:t>
            </a:r>
            <a:endParaRPr b="0" i="0" sz="1200" u="none" cap="none" strike="noStrike">
              <a:solidFill>
                <a:schemeClr val="dk1"/>
              </a:solidFill>
              <a:latin typeface="Avenir"/>
              <a:ea typeface="Avenir"/>
              <a:cs typeface="Avenir"/>
              <a:sym typeface="Avenir"/>
            </a:endParaRPr>
          </a:p>
        </p:txBody>
      </p:sp>
      <p:pic>
        <p:nvPicPr>
          <p:cNvPr id="329" name="Google Shape;329;p24"/>
          <p:cNvPicPr preferRelativeResize="0"/>
          <p:nvPr/>
        </p:nvPicPr>
        <p:blipFill rotWithShape="1">
          <a:blip r:embed="rId3">
            <a:alphaModFix/>
          </a:blip>
          <a:srcRect b="0" l="0" r="0" t="0"/>
          <a:stretch/>
        </p:blipFill>
        <p:spPr>
          <a:xfrm>
            <a:off x="22363" y="2135025"/>
            <a:ext cx="3064125" cy="2253040"/>
          </a:xfrm>
          <a:prstGeom prst="rect">
            <a:avLst/>
          </a:prstGeom>
          <a:noFill/>
          <a:ln>
            <a:noFill/>
          </a:ln>
        </p:spPr>
      </p:pic>
      <p:pic>
        <p:nvPicPr>
          <p:cNvPr id="330" name="Google Shape;330;p24"/>
          <p:cNvPicPr preferRelativeResize="0"/>
          <p:nvPr/>
        </p:nvPicPr>
        <p:blipFill rotWithShape="1">
          <a:blip r:embed="rId4">
            <a:alphaModFix/>
          </a:blip>
          <a:srcRect b="0" l="0" r="0" t="0"/>
          <a:stretch/>
        </p:blipFill>
        <p:spPr>
          <a:xfrm>
            <a:off x="5725800" y="2135025"/>
            <a:ext cx="3210543" cy="2701663"/>
          </a:xfrm>
          <a:prstGeom prst="rect">
            <a:avLst/>
          </a:prstGeom>
          <a:noFill/>
          <a:ln>
            <a:noFill/>
          </a:ln>
        </p:spPr>
      </p:pic>
      <p:pic>
        <p:nvPicPr>
          <p:cNvPr id="331" name="Google Shape;331;p24"/>
          <p:cNvPicPr preferRelativeResize="0"/>
          <p:nvPr/>
        </p:nvPicPr>
        <p:blipFill rotWithShape="1">
          <a:blip r:embed="rId5">
            <a:alphaModFix/>
          </a:blip>
          <a:srcRect b="0" l="0" r="0" t="0"/>
          <a:stretch/>
        </p:blipFill>
        <p:spPr>
          <a:xfrm>
            <a:off x="2679650" y="3471650"/>
            <a:ext cx="2620425" cy="2620425"/>
          </a:xfrm>
          <a:prstGeom prst="rect">
            <a:avLst/>
          </a:prstGeom>
          <a:noFill/>
          <a:ln>
            <a:noFill/>
          </a:ln>
        </p:spPr>
      </p:pic>
      <p:pic>
        <p:nvPicPr>
          <p:cNvPr id="332" name="Google Shape;332;p24"/>
          <p:cNvPicPr preferRelativeResize="0"/>
          <p:nvPr/>
        </p:nvPicPr>
        <p:blipFill rotWithShape="1">
          <a:blip r:embed="rId6">
            <a:alphaModFix/>
          </a:blip>
          <a:srcRect b="0" l="0" r="0" t="0"/>
          <a:stretch/>
        </p:blipFill>
        <p:spPr>
          <a:xfrm>
            <a:off x="9191999" y="4092804"/>
            <a:ext cx="3000000" cy="1629146"/>
          </a:xfrm>
          <a:prstGeom prst="rect">
            <a:avLst/>
          </a:prstGeom>
          <a:noFill/>
          <a:ln>
            <a:noFill/>
          </a:ln>
        </p:spPr>
      </p:pic>
      <p:pic>
        <p:nvPicPr>
          <p:cNvPr descr="Logo&#10;&#10;Description automatically generated" id="333" name="Google Shape;333;p24"/>
          <p:cNvPicPr preferRelativeResize="0"/>
          <p:nvPr/>
        </p:nvPicPr>
        <p:blipFill rotWithShape="1">
          <a:blip r:embed="rId7">
            <a:alphaModFix/>
          </a:blip>
          <a:srcRect b="0" l="0" r="0" t="0"/>
          <a:stretch/>
        </p:blipFill>
        <p:spPr>
          <a:xfrm>
            <a:off x="540601" y="71418"/>
            <a:ext cx="1149933" cy="477222"/>
          </a:xfrm>
          <a:prstGeom prst="rect">
            <a:avLst/>
          </a:prstGeom>
          <a:noFill/>
          <a:ln>
            <a:noFill/>
          </a:ln>
        </p:spPr>
      </p:pic>
    </p:spTree>
  </p:cSld>
  <p:clrMapOvr>
    <a:masterClrMapping/>
  </p:clrMapOvr>
  <p:transition spd="slow">
    <p:wipe dir="l"/>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drawing&#10;&#10;Description automatically generated" id="338" name="Google Shape;338;p27"/>
          <p:cNvPicPr preferRelativeResize="0"/>
          <p:nvPr/>
        </p:nvPicPr>
        <p:blipFill rotWithShape="1">
          <a:blip r:embed="rId3">
            <a:alphaModFix/>
          </a:blip>
          <a:srcRect b="0" l="0" r="0" t="0"/>
          <a:stretch/>
        </p:blipFill>
        <p:spPr>
          <a:xfrm>
            <a:off x="6588957" y="2106576"/>
            <a:ext cx="5390093" cy="1239721"/>
          </a:xfrm>
          <a:prstGeom prst="rect">
            <a:avLst/>
          </a:prstGeom>
          <a:noFill/>
          <a:ln>
            <a:noFill/>
          </a:ln>
        </p:spPr>
      </p:pic>
      <p:pic>
        <p:nvPicPr>
          <p:cNvPr descr="Group of smiling young people standing on lawn outside brick building, wearing backpacks and tote bag, holding cellphones" id="339" name="Google Shape;339;p27"/>
          <p:cNvPicPr preferRelativeResize="0"/>
          <p:nvPr/>
        </p:nvPicPr>
        <p:blipFill rotWithShape="1">
          <a:blip r:embed="rId4">
            <a:alphaModFix/>
          </a:blip>
          <a:srcRect b="0" l="0" r="0" t="0"/>
          <a:stretch/>
        </p:blipFill>
        <p:spPr>
          <a:xfrm>
            <a:off x="6690003" y="3750733"/>
            <a:ext cx="4968545" cy="2794807"/>
          </a:xfrm>
          <a:prstGeom prst="rect">
            <a:avLst/>
          </a:prstGeom>
          <a:noFill/>
          <a:ln>
            <a:noFill/>
          </a:ln>
        </p:spPr>
      </p:pic>
      <p:sp>
        <p:nvSpPr>
          <p:cNvPr id="340" name="Google Shape;340;p27"/>
          <p:cNvSpPr txBox="1"/>
          <p:nvPr/>
        </p:nvSpPr>
        <p:spPr>
          <a:xfrm>
            <a:off x="951531" y="690632"/>
            <a:ext cx="4253286" cy="1097280"/>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marR="0" rtl="0" algn="l">
              <a:lnSpc>
                <a:spcPct val="110000"/>
              </a:lnSpc>
              <a:spcBef>
                <a:spcPts val="0"/>
              </a:spcBef>
              <a:spcAft>
                <a:spcPts val="0"/>
              </a:spcAft>
              <a:buClr>
                <a:srgbClr val="7FAFC7"/>
              </a:buClr>
              <a:buSzPct val="100000"/>
              <a:buFont typeface="Arial"/>
              <a:buChar char="•"/>
            </a:pPr>
            <a:r>
              <a:rPr b="1" i="0" lang="en-US" sz="2000" u="none" cap="none" strike="noStrike">
                <a:solidFill>
                  <a:srgbClr val="7FAFC7"/>
                </a:solidFill>
                <a:latin typeface="Avenir"/>
                <a:ea typeface="Avenir"/>
                <a:cs typeface="Avenir"/>
                <a:sym typeface="Avenir"/>
              </a:rPr>
              <a:t>Paula Hamilton, LICSW</a:t>
            </a:r>
            <a:endParaRPr b="0" i="0" sz="1400" u="none" cap="none" strike="noStrike">
              <a:solidFill>
                <a:srgbClr val="000000"/>
              </a:solidFill>
              <a:latin typeface="Arial"/>
              <a:ea typeface="Arial"/>
              <a:cs typeface="Arial"/>
              <a:sym typeface="Arial"/>
            </a:endParaRPr>
          </a:p>
          <a:p>
            <a:pPr indent="-228600" lvl="0" marL="228600" marR="0" rtl="0" algn="l">
              <a:lnSpc>
                <a:spcPct val="110000"/>
              </a:lnSpc>
              <a:spcBef>
                <a:spcPts val="1000"/>
              </a:spcBef>
              <a:spcAft>
                <a:spcPts val="0"/>
              </a:spcAft>
              <a:buClr>
                <a:srgbClr val="7FAFC7"/>
              </a:buClr>
              <a:buSzPct val="100000"/>
              <a:buFont typeface="Arial"/>
              <a:buChar char="•"/>
            </a:pPr>
            <a:r>
              <a:rPr b="1" i="0" lang="en-US" sz="2000" u="none" cap="none" strike="noStrike">
                <a:solidFill>
                  <a:srgbClr val="7FAFC7"/>
                </a:solidFill>
                <a:latin typeface="Avenir"/>
                <a:ea typeface="Avenir"/>
                <a:cs typeface="Avenir"/>
                <a:sym typeface="Avenir"/>
              </a:rPr>
              <a:t>Director of Account Services and Business Development</a:t>
            </a:r>
            <a:endParaRPr b="0" i="0" sz="1400" u="none" cap="none" strike="noStrike">
              <a:solidFill>
                <a:srgbClr val="000000"/>
              </a:solidFill>
              <a:latin typeface="Arial"/>
              <a:ea typeface="Arial"/>
              <a:cs typeface="Arial"/>
              <a:sym typeface="Arial"/>
            </a:endParaRPr>
          </a:p>
          <a:p>
            <a:pPr indent="-228600" lvl="0" marL="228600" marR="0" rtl="0" algn="l">
              <a:lnSpc>
                <a:spcPct val="110000"/>
              </a:lnSpc>
              <a:spcBef>
                <a:spcPts val="1000"/>
              </a:spcBef>
              <a:spcAft>
                <a:spcPts val="0"/>
              </a:spcAft>
              <a:buClr>
                <a:srgbClr val="7FAFC7"/>
              </a:buClr>
              <a:buSzPct val="100000"/>
              <a:buFont typeface="Arial"/>
              <a:buChar char="•"/>
            </a:pPr>
            <a:r>
              <a:rPr b="1" i="0" lang="en-US" sz="2000" u="none" cap="none" strike="noStrike">
                <a:solidFill>
                  <a:srgbClr val="7FAFC7"/>
                </a:solidFill>
                <a:latin typeface="Avenir"/>
                <a:ea typeface="Avenir"/>
                <a:cs typeface="Avenir"/>
                <a:sym typeface="Avenir"/>
              </a:rPr>
              <a:t>Coastline EAP</a:t>
            </a:r>
            <a:endParaRPr b="0" i="0" sz="1400" u="none" cap="none" strike="noStrike">
              <a:solidFill>
                <a:srgbClr val="000000"/>
              </a:solidFill>
              <a:latin typeface="Arial"/>
              <a:ea typeface="Arial"/>
              <a:cs typeface="Arial"/>
              <a:sym typeface="Arial"/>
            </a:endParaRPr>
          </a:p>
        </p:txBody>
      </p:sp>
      <p:sp>
        <p:nvSpPr>
          <p:cNvPr id="341" name="Google Shape;341;p27"/>
          <p:cNvSpPr txBox="1"/>
          <p:nvPr/>
        </p:nvSpPr>
        <p:spPr>
          <a:xfrm>
            <a:off x="1043574" y="2456688"/>
            <a:ext cx="4881738" cy="4088852"/>
          </a:xfrm>
          <a:prstGeom prst="rect">
            <a:avLst/>
          </a:prstGeom>
          <a:solidFill>
            <a:srgbClr val="3F3F3F"/>
          </a:solidFill>
          <a:ln cap="flat" cmpd="thickThin" w="47625">
            <a:solidFill>
              <a:schemeClr val="lt1"/>
            </a:solidFill>
            <a:prstDash val="solid"/>
            <a:round/>
            <a:headEnd len="sm" w="sm" type="none"/>
            <a:tailEnd len="sm" w="sm" type="none"/>
          </a:ln>
        </p:spPr>
        <p:txBody>
          <a:bodyPr anchorCtr="0" anchor="t" bIns="45700" lIns="457200" spcFirstLastPara="1" rIns="457200" wrap="square" tIns="182875">
            <a:normAutofit fontScale="85000" lnSpcReduction="20000"/>
          </a:bodyPr>
          <a:lstStyle/>
          <a:p>
            <a:pPr indent="0" lvl="0" marL="0" marR="0" rtl="0" algn="ctr">
              <a:lnSpc>
                <a:spcPct val="90000"/>
              </a:lnSpc>
              <a:spcBef>
                <a:spcPts val="0"/>
              </a:spcBef>
              <a:spcAft>
                <a:spcPts val="0"/>
              </a:spcAft>
              <a:buClr>
                <a:srgbClr val="FFFFFF"/>
              </a:buClr>
              <a:buSzPct val="100000"/>
              <a:buFont typeface="Avenir"/>
              <a:buNone/>
            </a:pPr>
            <a:br>
              <a:rPr b="1" i="0" lang="en-US" sz="1300" u="none" cap="none" strike="noStrike">
                <a:solidFill>
                  <a:srgbClr val="FFFFFF"/>
                </a:solidFill>
                <a:latin typeface="Avenir"/>
                <a:ea typeface="Avenir"/>
                <a:cs typeface="Avenir"/>
                <a:sym typeface="Avenir"/>
              </a:rPr>
            </a:br>
            <a:r>
              <a:rPr b="1" i="0" lang="en-US" sz="2400" u="none" cap="none" strike="noStrike">
                <a:solidFill>
                  <a:srgbClr val="FFFFFF"/>
                </a:solidFill>
                <a:latin typeface="Avenir"/>
                <a:ea typeface="Avenir"/>
                <a:cs typeface="Avenir"/>
                <a:sym typeface="Avenir"/>
              </a:rPr>
              <a:t>A Student Assistance Program (ASAP)</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51"/>
              </a:spcBef>
              <a:spcAft>
                <a:spcPts val="0"/>
              </a:spcAft>
              <a:buClr>
                <a:schemeClr val="dk1"/>
              </a:buClr>
              <a:buSzPct val="100000"/>
              <a:buFont typeface="Avenir"/>
              <a:buNone/>
            </a:pPr>
            <a:r>
              <a:t/>
            </a:r>
            <a:endParaRPr b="1" i="0" sz="1300" u="none" cap="none" strike="noStrike">
              <a:solidFill>
                <a:srgbClr val="FFFFFF"/>
              </a:solidFill>
              <a:latin typeface="Avenir"/>
              <a:ea typeface="Avenir"/>
              <a:cs typeface="Avenir"/>
              <a:sym typeface="Avenir"/>
            </a:endParaRPr>
          </a:p>
          <a:p>
            <a:pPr indent="0" lvl="0" marL="0" marR="0" rtl="0" algn="ctr">
              <a:lnSpc>
                <a:spcPct val="90000"/>
              </a:lnSpc>
              <a:spcBef>
                <a:spcPts val="151"/>
              </a:spcBef>
              <a:spcAft>
                <a:spcPts val="0"/>
              </a:spcAft>
              <a:buClr>
                <a:schemeClr val="dk1"/>
              </a:buClr>
              <a:buSzPct val="100000"/>
              <a:buFont typeface="Avenir"/>
              <a:buNone/>
            </a:pPr>
            <a:r>
              <a:t/>
            </a:r>
            <a:endParaRPr b="1" i="0" sz="1300" u="none" cap="none" strike="noStrike">
              <a:solidFill>
                <a:srgbClr val="FFFFFF"/>
              </a:solidFill>
              <a:latin typeface="Avenir"/>
              <a:ea typeface="Avenir"/>
              <a:cs typeface="Avenir"/>
              <a:sym typeface="Avenir"/>
            </a:endParaRPr>
          </a:p>
          <a:p>
            <a:pPr indent="0" lvl="0" marL="0" marR="0" rtl="0" algn="ctr">
              <a:lnSpc>
                <a:spcPct val="90000"/>
              </a:lnSpc>
              <a:spcBef>
                <a:spcPts val="151"/>
              </a:spcBef>
              <a:spcAft>
                <a:spcPts val="0"/>
              </a:spcAft>
              <a:buClr>
                <a:schemeClr val="dk1"/>
              </a:buClr>
              <a:buSzPct val="100000"/>
              <a:buFont typeface="Avenir"/>
              <a:buNone/>
            </a:pPr>
            <a:r>
              <a:t/>
            </a:r>
            <a:endParaRPr b="1" i="0" sz="1300" u="none" cap="none" strike="noStrike">
              <a:solidFill>
                <a:srgbClr val="FFFFFF"/>
              </a:solidFill>
              <a:latin typeface="Avenir"/>
              <a:ea typeface="Avenir"/>
              <a:cs typeface="Avenir"/>
              <a:sym typeface="Avenir"/>
            </a:endParaRPr>
          </a:p>
          <a:p>
            <a:pPr indent="0" lvl="0" marL="0" marR="0" rtl="0" algn="ctr">
              <a:lnSpc>
                <a:spcPct val="90000"/>
              </a:lnSpc>
              <a:spcBef>
                <a:spcPts val="256"/>
              </a:spcBef>
              <a:spcAft>
                <a:spcPts val="0"/>
              </a:spcAft>
              <a:buClr>
                <a:srgbClr val="FFFFFF"/>
              </a:buClr>
              <a:buSzPct val="100000"/>
              <a:buFont typeface="Avenir"/>
              <a:buNone/>
            </a:pPr>
            <a:br>
              <a:rPr b="1" i="0" lang="en-US" sz="1300" u="none" cap="none" strike="noStrike">
                <a:solidFill>
                  <a:srgbClr val="FFFFFF"/>
                </a:solidFill>
                <a:latin typeface="Avenir"/>
                <a:ea typeface="Avenir"/>
                <a:cs typeface="Avenir"/>
                <a:sym typeface="Avenir"/>
              </a:rPr>
            </a:br>
            <a:br>
              <a:rPr b="1" i="0" lang="en-US" sz="1300" u="none" cap="none" strike="noStrike">
                <a:solidFill>
                  <a:srgbClr val="FFFFFF"/>
                </a:solidFill>
                <a:latin typeface="Avenir"/>
                <a:ea typeface="Avenir"/>
                <a:cs typeface="Avenir"/>
                <a:sym typeface="Avenir"/>
              </a:rPr>
            </a:br>
            <a:r>
              <a:rPr b="1" i="0" lang="en-US" sz="2200" u="none" cap="none" strike="noStrike">
                <a:solidFill>
                  <a:srgbClr val="FFFFFF"/>
                </a:solidFill>
                <a:latin typeface="Avenir"/>
                <a:ea typeface="Avenir"/>
                <a:cs typeface="Avenir"/>
                <a:sym typeface="Avenir"/>
              </a:rPr>
              <a:t>Coastline has partnered with FutureHealth </a:t>
            </a:r>
            <a:br>
              <a:rPr b="1" i="0" lang="en-US" sz="2200" u="none" cap="none" strike="noStrike">
                <a:solidFill>
                  <a:srgbClr val="FFFFFF"/>
                </a:solidFill>
                <a:latin typeface="Avenir"/>
                <a:ea typeface="Avenir"/>
                <a:cs typeface="Avenir"/>
                <a:sym typeface="Avenir"/>
              </a:rPr>
            </a:br>
            <a:r>
              <a:rPr b="1" i="0" lang="en-US" sz="2200" u="none" cap="none" strike="noStrike">
                <a:solidFill>
                  <a:srgbClr val="FFFFFF"/>
                </a:solidFill>
                <a:latin typeface="Avenir"/>
                <a:ea typeface="Avenir"/>
                <a:cs typeface="Avenir"/>
                <a:sym typeface="Avenir"/>
              </a:rPr>
              <a:t>to provide college students easy access to counselors who understand student life. Consultation is available 24/7 by phone for emotional support, assessment, crisis intervention and referrals to </a:t>
            </a:r>
            <a:br>
              <a:rPr b="1" i="0" lang="en-US" sz="2200" u="none" cap="none" strike="noStrike">
                <a:solidFill>
                  <a:srgbClr val="FFFFFF"/>
                </a:solidFill>
                <a:latin typeface="Avenir"/>
                <a:ea typeface="Avenir"/>
                <a:cs typeface="Avenir"/>
                <a:sym typeface="Avenir"/>
              </a:rPr>
            </a:br>
            <a:r>
              <a:rPr b="1" i="0" lang="en-US" sz="2200" u="none" cap="none" strike="noStrike">
                <a:solidFill>
                  <a:srgbClr val="FFFFFF"/>
                </a:solidFill>
                <a:latin typeface="Avenir"/>
                <a:ea typeface="Avenir"/>
                <a:cs typeface="Avenir"/>
                <a:sym typeface="Avenir"/>
              </a:rPr>
              <a:t>local therapists, telehealth and </a:t>
            </a:r>
            <a:br>
              <a:rPr b="1" i="0" lang="en-US" sz="2200" u="none" cap="none" strike="noStrike">
                <a:solidFill>
                  <a:srgbClr val="FFFFFF"/>
                </a:solidFill>
                <a:latin typeface="Avenir"/>
                <a:ea typeface="Avenir"/>
                <a:cs typeface="Avenir"/>
                <a:sym typeface="Avenir"/>
              </a:rPr>
            </a:br>
            <a:r>
              <a:rPr b="1" i="0" lang="en-US" sz="2200" u="none" cap="none" strike="noStrike">
                <a:solidFill>
                  <a:srgbClr val="FFFFFF"/>
                </a:solidFill>
                <a:latin typeface="Avenir"/>
                <a:ea typeface="Avenir"/>
                <a:cs typeface="Avenir"/>
                <a:sym typeface="Avenir"/>
              </a:rPr>
              <a:t>other reliable resources</a:t>
            </a:r>
            <a:br>
              <a:rPr b="1" i="0" lang="en-US" sz="1300" u="none" cap="none" strike="noStrike">
                <a:solidFill>
                  <a:srgbClr val="FFFFFF"/>
                </a:solidFill>
                <a:latin typeface="Avenir"/>
                <a:ea typeface="Avenir"/>
                <a:cs typeface="Avenir"/>
                <a:sym typeface="Avenir"/>
              </a:rPr>
            </a:br>
            <a:br>
              <a:rPr b="1" i="0" lang="en-US" sz="1300" u="none" cap="none" strike="noStrike">
                <a:solidFill>
                  <a:srgbClr val="FFFFFF"/>
                </a:solidFill>
                <a:latin typeface="Avenir"/>
                <a:ea typeface="Avenir"/>
                <a:cs typeface="Avenir"/>
                <a:sym typeface="Avenir"/>
              </a:rPr>
            </a:br>
            <a:br>
              <a:rPr b="1" i="0" lang="en-US" sz="2000" u="none" cap="none" strike="noStrike">
                <a:solidFill>
                  <a:srgbClr val="FFFFFF"/>
                </a:solidFill>
                <a:latin typeface="Avenir"/>
                <a:ea typeface="Avenir"/>
                <a:cs typeface="Avenir"/>
                <a:sym typeface="Avenir"/>
              </a:rPr>
            </a:br>
            <a:endParaRPr b="1" i="0" sz="2000" u="none" cap="none" strike="noStrike">
              <a:solidFill>
                <a:srgbClr val="FFFFFF"/>
              </a:solidFill>
              <a:latin typeface="Avenir"/>
              <a:ea typeface="Avenir"/>
              <a:cs typeface="Avenir"/>
              <a:sym typeface="Avenir"/>
            </a:endParaRPr>
          </a:p>
        </p:txBody>
      </p:sp>
      <p:pic>
        <p:nvPicPr>
          <p:cNvPr descr="Logo&#10;&#10;Description automatically generated" id="342" name="Google Shape;342;p27"/>
          <p:cNvPicPr preferRelativeResize="0"/>
          <p:nvPr/>
        </p:nvPicPr>
        <p:blipFill rotWithShape="1">
          <a:blip r:embed="rId5">
            <a:alphaModFix/>
          </a:blip>
          <a:srcRect b="0" l="0" r="0" t="0"/>
          <a:stretch/>
        </p:blipFill>
        <p:spPr>
          <a:xfrm>
            <a:off x="540601" y="71418"/>
            <a:ext cx="1149933" cy="477222"/>
          </a:xfrm>
          <a:prstGeom prst="rect">
            <a:avLst/>
          </a:prstGeom>
          <a:noFill/>
          <a:ln>
            <a:noFill/>
          </a:ln>
        </p:spPr>
      </p:pic>
    </p:spTree>
  </p:cSld>
  <p:clrMapOvr>
    <a:masterClrMapping/>
  </p:clrMapOvr>
  <p:transition spd="slow">
    <p:wipe dir="l"/>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pic>
        <p:nvPicPr>
          <p:cNvPr id="348" name="Google Shape;348;p28"/>
          <p:cNvPicPr preferRelativeResize="0"/>
          <p:nvPr/>
        </p:nvPicPr>
        <p:blipFill rotWithShape="1">
          <a:blip r:embed="rId3">
            <a:alphaModFix amt="90000"/>
          </a:blip>
          <a:srcRect b="7709" l="0" r="0" t="8017"/>
          <a:stretch/>
        </p:blipFill>
        <p:spPr>
          <a:xfrm>
            <a:off x="20" y="10"/>
            <a:ext cx="12191980" cy="6857990"/>
          </a:xfrm>
          <a:prstGeom prst="rect">
            <a:avLst/>
          </a:prstGeom>
          <a:noFill/>
          <a:ln>
            <a:noFill/>
          </a:ln>
        </p:spPr>
      </p:pic>
      <p:sp>
        <p:nvSpPr>
          <p:cNvPr id="349" name="Google Shape;34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Avenir"/>
              <a:buNone/>
            </a:pPr>
            <a:r>
              <a:rPr b="1" lang="en-US">
                <a:solidFill>
                  <a:srgbClr val="FFFFFF"/>
                </a:solidFill>
              </a:rPr>
              <a:t>Features of Coastline’s </a:t>
            </a:r>
            <a:br>
              <a:rPr b="1" lang="en-US">
                <a:solidFill>
                  <a:srgbClr val="FFFFFF"/>
                </a:solidFill>
              </a:rPr>
            </a:br>
            <a:r>
              <a:rPr b="1" lang="en-US">
                <a:solidFill>
                  <a:srgbClr val="FFFFFF"/>
                </a:solidFill>
              </a:rPr>
              <a:t>Student Assistance Program</a:t>
            </a:r>
            <a:endParaRPr/>
          </a:p>
        </p:txBody>
      </p:sp>
      <p:grpSp>
        <p:nvGrpSpPr>
          <p:cNvPr id="350" name="Google Shape;350;p28"/>
          <p:cNvGrpSpPr/>
          <p:nvPr/>
        </p:nvGrpSpPr>
        <p:grpSpPr>
          <a:xfrm>
            <a:off x="1420845" y="1826803"/>
            <a:ext cx="9350309" cy="4348981"/>
            <a:chOff x="582645" y="1178"/>
            <a:chExt cx="9350309" cy="4348981"/>
          </a:xfrm>
        </p:grpSpPr>
        <p:sp>
          <p:nvSpPr>
            <p:cNvPr id="351" name="Google Shape;351;p28"/>
            <p:cNvSpPr/>
            <p:nvPr/>
          </p:nvSpPr>
          <p:spPr>
            <a:xfrm>
              <a:off x="582645" y="1178"/>
              <a:ext cx="2174490" cy="1304694"/>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28"/>
            <p:cNvSpPr txBox="1"/>
            <p:nvPr/>
          </p:nvSpPr>
          <p:spPr>
            <a:xfrm>
              <a:off x="582645" y="1178"/>
              <a:ext cx="2174490" cy="130469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venir"/>
                <a:buNone/>
              </a:pPr>
              <a:r>
                <a:rPr b="0" i="0" lang="en-US" sz="1300" u="none" cap="none" strike="noStrike">
                  <a:solidFill>
                    <a:schemeClr val="lt1"/>
                  </a:solidFill>
                  <a:latin typeface="Avenir"/>
                  <a:ea typeface="Avenir"/>
                  <a:cs typeface="Avenir"/>
                  <a:sym typeface="Avenir"/>
                </a:rPr>
                <a:t>Immediate support 24/7 by phone 1-833-445-5058</a:t>
              </a:r>
              <a:endParaRPr b="0" i="0" sz="1400" u="none" cap="none" strike="noStrike">
                <a:solidFill>
                  <a:srgbClr val="000000"/>
                </a:solidFill>
                <a:latin typeface="Arial"/>
                <a:ea typeface="Arial"/>
                <a:cs typeface="Arial"/>
                <a:sym typeface="Arial"/>
              </a:endParaRPr>
            </a:p>
          </p:txBody>
        </p:sp>
        <p:sp>
          <p:nvSpPr>
            <p:cNvPr id="353" name="Google Shape;353;p28"/>
            <p:cNvSpPr/>
            <p:nvPr/>
          </p:nvSpPr>
          <p:spPr>
            <a:xfrm>
              <a:off x="2974584" y="1178"/>
              <a:ext cx="2174490" cy="1304694"/>
            </a:xfrm>
            <a:prstGeom prst="rect">
              <a:avLst/>
            </a:prstGeom>
            <a:solidFill>
              <a:srgbClr val="9A7E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28"/>
            <p:cNvSpPr txBox="1"/>
            <p:nvPr/>
          </p:nvSpPr>
          <p:spPr>
            <a:xfrm>
              <a:off x="2974584" y="1178"/>
              <a:ext cx="2174490" cy="130469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venir"/>
                <a:buNone/>
              </a:pPr>
              <a:r>
                <a:rPr b="0" i="0" lang="en-US" sz="1300" u="none" cap="none" strike="noStrike">
                  <a:solidFill>
                    <a:schemeClr val="lt1"/>
                  </a:solidFill>
                  <a:latin typeface="Avenir"/>
                  <a:ea typeface="Avenir"/>
                  <a:cs typeface="Avenir"/>
                  <a:sym typeface="Avenir"/>
                </a:rPr>
                <a:t>Immediate translation service supporting 250+ languages</a:t>
              </a:r>
              <a:endParaRPr b="0" i="0" sz="1400" u="none" cap="none" strike="noStrike">
                <a:solidFill>
                  <a:srgbClr val="000000"/>
                </a:solidFill>
                <a:latin typeface="Arial"/>
                <a:ea typeface="Arial"/>
                <a:cs typeface="Arial"/>
                <a:sym typeface="Arial"/>
              </a:endParaRPr>
            </a:p>
          </p:txBody>
        </p:sp>
        <p:sp>
          <p:nvSpPr>
            <p:cNvPr id="355" name="Google Shape;355;p28"/>
            <p:cNvSpPr/>
            <p:nvPr/>
          </p:nvSpPr>
          <p:spPr>
            <a:xfrm>
              <a:off x="5366524" y="1178"/>
              <a:ext cx="2174490" cy="1304694"/>
            </a:xfrm>
            <a:prstGeom prst="rect">
              <a:avLst/>
            </a:prstGeom>
            <a:solidFill>
              <a:srgbClr val="999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28"/>
            <p:cNvSpPr txBox="1"/>
            <p:nvPr/>
          </p:nvSpPr>
          <p:spPr>
            <a:xfrm>
              <a:off x="5366524" y="1178"/>
              <a:ext cx="2174490" cy="130469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venir"/>
                <a:buNone/>
              </a:pPr>
              <a:r>
                <a:rPr b="0" i="0" lang="en-US" sz="1300" u="none" cap="none" strike="noStrike">
                  <a:solidFill>
                    <a:schemeClr val="lt1"/>
                  </a:solidFill>
                  <a:latin typeface="Avenir"/>
                  <a:ea typeface="Avenir"/>
                  <a:cs typeface="Avenir"/>
                  <a:sym typeface="Avenir"/>
                </a:rPr>
                <a:t>Cultural sensitivity in program delivery</a:t>
              </a:r>
              <a:endParaRPr b="0" i="0" sz="1400" u="none" cap="none" strike="noStrike">
                <a:solidFill>
                  <a:srgbClr val="000000"/>
                </a:solidFill>
                <a:latin typeface="Arial"/>
                <a:ea typeface="Arial"/>
                <a:cs typeface="Arial"/>
                <a:sym typeface="Arial"/>
              </a:endParaRPr>
            </a:p>
          </p:txBody>
        </p:sp>
        <p:sp>
          <p:nvSpPr>
            <p:cNvPr id="357" name="Google Shape;357;p28"/>
            <p:cNvSpPr/>
            <p:nvPr/>
          </p:nvSpPr>
          <p:spPr>
            <a:xfrm>
              <a:off x="7758464" y="1178"/>
              <a:ext cx="2174490" cy="1304694"/>
            </a:xfrm>
            <a:prstGeom prst="rect">
              <a:avLst/>
            </a:prstGeom>
            <a:solidFill>
              <a:srgbClr val="7E97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28"/>
            <p:cNvSpPr txBox="1"/>
            <p:nvPr/>
          </p:nvSpPr>
          <p:spPr>
            <a:xfrm>
              <a:off x="7758464" y="1178"/>
              <a:ext cx="2174490" cy="130469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venir"/>
                <a:buNone/>
              </a:pPr>
              <a:r>
                <a:rPr b="0" i="0" lang="en-US" sz="1300" u="none" cap="none" strike="noStrike">
                  <a:solidFill>
                    <a:schemeClr val="lt1"/>
                  </a:solidFill>
                  <a:latin typeface="Avenir"/>
                  <a:ea typeface="Avenir"/>
                  <a:cs typeface="Avenir"/>
                  <a:sym typeface="Avenir"/>
                </a:rPr>
                <a:t>Access to Masters level counselors</a:t>
              </a:r>
              <a:endParaRPr b="0" i="0" sz="1400" u="none" cap="none" strike="noStrike">
                <a:solidFill>
                  <a:srgbClr val="000000"/>
                </a:solidFill>
                <a:latin typeface="Arial"/>
                <a:ea typeface="Arial"/>
                <a:cs typeface="Arial"/>
                <a:sym typeface="Arial"/>
              </a:endParaRPr>
            </a:p>
          </p:txBody>
        </p:sp>
        <p:sp>
          <p:nvSpPr>
            <p:cNvPr id="359" name="Google Shape;359;p28"/>
            <p:cNvSpPr/>
            <p:nvPr/>
          </p:nvSpPr>
          <p:spPr>
            <a:xfrm>
              <a:off x="582645" y="1523321"/>
              <a:ext cx="2174490" cy="1304694"/>
            </a:xfrm>
            <a:prstGeom prst="rect">
              <a:avLst/>
            </a:prstGeom>
            <a:solidFill>
              <a:srgbClr val="60955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28"/>
            <p:cNvSpPr txBox="1"/>
            <p:nvPr/>
          </p:nvSpPr>
          <p:spPr>
            <a:xfrm>
              <a:off x="582645" y="1523321"/>
              <a:ext cx="2174490" cy="130469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venir"/>
                <a:buNone/>
              </a:pPr>
              <a:r>
                <a:rPr b="0" i="0" lang="en-US" sz="1300" u="none" cap="none" strike="noStrike">
                  <a:solidFill>
                    <a:schemeClr val="lt1"/>
                  </a:solidFill>
                  <a:latin typeface="Avenir"/>
                  <a:ea typeface="Avenir"/>
                  <a:cs typeface="Avenir"/>
                  <a:sym typeface="Avenir"/>
                </a:rPr>
                <a:t>Ongoing telephonic and videoconference support</a:t>
              </a:r>
              <a:endParaRPr b="0" i="0" sz="1400" u="none" cap="none" strike="noStrike">
                <a:solidFill>
                  <a:srgbClr val="000000"/>
                </a:solidFill>
                <a:latin typeface="Arial"/>
                <a:ea typeface="Arial"/>
                <a:cs typeface="Arial"/>
                <a:sym typeface="Arial"/>
              </a:endParaRPr>
            </a:p>
          </p:txBody>
        </p:sp>
        <p:sp>
          <p:nvSpPr>
            <p:cNvPr id="361" name="Google Shape;361;p28"/>
            <p:cNvSpPr/>
            <p:nvPr/>
          </p:nvSpPr>
          <p:spPr>
            <a:xfrm>
              <a:off x="2974584" y="1523321"/>
              <a:ext cx="2174490" cy="1304694"/>
            </a:xfrm>
            <a:prstGeom prst="rect">
              <a:avLst/>
            </a:prstGeom>
            <a:solidFill>
              <a:srgbClr val="5B94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28"/>
            <p:cNvSpPr txBox="1"/>
            <p:nvPr/>
          </p:nvSpPr>
          <p:spPr>
            <a:xfrm>
              <a:off x="2974584" y="1523321"/>
              <a:ext cx="2174490" cy="130469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venir"/>
                <a:buNone/>
              </a:pPr>
              <a:r>
                <a:rPr b="0" i="0" lang="en-US" sz="1300" u="none" cap="none" strike="noStrike">
                  <a:solidFill>
                    <a:schemeClr val="lt1"/>
                  </a:solidFill>
                  <a:latin typeface="Avenir"/>
                  <a:ea typeface="Avenir"/>
                  <a:cs typeface="Avenir"/>
                  <a:sym typeface="Avenir"/>
                </a:rPr>
                <a:t>Carefully matched counseling referrals</a:t>
              </a:r>
              <a:endParaRPr b="0" i="0" sz="1400" u="none" cap="none" strike="noStrike">
                <a:solidFill>
                  <a:srgbClr val="000000"/>
                </a:solidFill>
                <a:latin typeface="Arial"/>
                <a:ea typeface="Arial"/>
                <a:cs typeface="Arial"/>
                <a:sym typeface="Arial"/>
              </a:endParaRPr>
            </a:p>
          </p:txBody>
        </p:sp>
        <p:sp>
          <p:nvSpPr>
            <p:cNvPr id="363" name="Google Shape;363;p28"/>
            <p:cNvSpPr/>
            <p:nvPr/>
          </p:nvSpPr>
          <p:spPr>
            <a:xfrm>
              <a:off x="5366524" y="1523321"/>
              <a:ext cx="2174490" cy="1304694"/>
            </a:xfrm>
            <a:prstGeom prst="rect">
              <a:avLst/>
            </a:prstGeom>
            <a:solidFill>
              <a:srgbClr val="5892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28"/>
            <p:cNvSpPr txBox="1"/>
            <p:nvPr/>
          </p:nvSpPr>
          <p:spPr>
            <a:xfrm>
              <a:off x="5366524" y="1523321"/>
              <a:ext cx="2174490" cy="130469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venir"/>
                <a:buNone/>
              </a:pPr>
              <a:r>
                <a:rPr b="0" i="0" lang="en-US" sz="1300" u="none" cap="none" strike="noStrike">
                  <a:solidFill>
                    <a:schemeClr val="lt1"/>
                  </a:solidFill>
                  <a:latin typeface="Avenir"/>
                  <a:ea typeface="Avenir"/>
                  <a:cs typeface="Avenir"/>
                  <a:sym typeface="Avenir"/>
                </a:rPr>
                <a:t>Up to 3 face to face sessions with a professional counselor in the student’s insurance network for ongoing care</a:t>
              </a:r>
              <a:endParaRPr b="0" i="0" sz="1400" u="none" cap="none" strike="noStrike">
                <a:solidFill>
                  <a:srgbClr val="000000"/>
                </a:solidFill>
                <a:latin typeface="Arial"/>
                <a:ea typeface="Arial"/>
                <a:cs typeface="Arial"/>
                <a:sym typeface="Arial"/>
              </a:endParaRPr>
            </a:p>
          </p:txBody>
        </p:sp>
        <p:sp>
          <p:nvSpPr>
            <p:cNvPr id="365" name="Google Shape;365;p28"/>
            <p:cNvSpPr/>
            <p:nvPr/>
          </p:nvSpPr>
          <p:spPr>
            <a:xfrm>
              <a:off x="7758464" y="1523321"/>
              <a:ext cx="2174490" cy="1304694"/>
            </a:xfrm>
            <a:prstGeom prst="rect">
              <a:avLst/>
            </a:prstGeom>
            <a:solidFill>
              <a:srgbClr val="5679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28"/>
            <p:cNvSpPr txBox="1"/>
            <p:nvPr/>
          </p:nvSpPr>
          <p:spPr>
            <a:xfrm>
              <a:off x="7758464" y="1523321"/>
              <a:ext cx="2174490" cy="130469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venir"/>
                <a:buNone/>
              </a:pPr>
              <a:r>
                <a:rPr b="0" i="0" lang="en-US" sz="1300" u="none" cap="none" strike="noStrike">
                  <a:solidFill>
                    <a:schemeClr val="lt1"/>
                  </a:solidFill>
                  <a:latin typeface="Avenir"/>
                  <a:ea typeface="Avenir"/>
                  <a:cs typeface="Avenir"/>
                  <a:sym typeface="Avenir"/>
                </a:rPr>
                <a:t>Consultation, resources and referrals for daily living needs such as community resources, financial counseling, legal services, and child and eldercare</a:t>
              </a:r>
              <a:endParaRPr b="0" i="0" sz="1400" u="none" cap="none" strike="noStrike">
                <a:solidFill>
                  <a:srgbClr val="000000"/>
                </a:solidFill>
                <a:latin typeface="Arial"/>
                <a:ea typeface="Arial"/>
                <a:cs typeface="Arial"/>
                <a:sym typeface="Arial"/>
              </a:endParaRPr>
            </a:p>
          </p:txBody>
        </p:sp>
        <p:sp>
          <p:nvSpPr>
            <p:cNvPr id="367" name="Google Shape;367;p28"/>
            <p:cNvSpPr/>
            <p:nvPr/>
          </p:nvSpPr>
          <p:spPr>
            <a:xfrm>
              <a:off x="1778615" y="3045465"/>
              <a:ext cx="2174490" cy="1304694"/>
            </a:xfrm>
            <a:prstGeom prst="rect">
              <a:avLst/>
            </a:prstGeom>
            <a:solidFill>
              <a:srgbClr val="535B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28"/>
            <p:cNvSpPr txBox="1"/>
            <p:nvPr/>
          </p:nvSpPr>
          <p:spPr>
            <a:xfrm>
              <a:off x="1778615" y="3045465"/>
              <a:ext cx="2174490" cy="130469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venir"/>
                <a:buNone/>
              </a:pPr>
              <a:r>
                <a:rPr b="0" i="0" lang="en-US" sz="1300" u="none" cap="none" strike="noStrike">
                  <a:solidFill>
                    <a:schemeClr val="lt1"/>
                  </a:solidFill>
                  <a:latin typeface="Avenir"/>
                  <a:ea typeface="Avenir"/>
                  <a:cs typeface="Avenir"/>
                  <a:sym typeface="Avenir"/>
                </a:rPr>
                <a:t>Self-directed online resources including webinars, videos, courses, wellness tools and more</a:t>
              </a:r>
              <a:endParaRPr b="0" i="0" sz="1400" u="none" cap="none" strike="noStrike">
                <a:solidFill>
                  <a:srgbClr val="000000"/>
                </a:solidFill>
                <a:latin typeface="Arial"/>
                <a:ea typeface="Arial"/>
                <a:cs typeface="Arial"/>
                <a:sym typeface="Arial"/>
              </a:endParaRPr>
            </a:p>
          </p:txBody>
        </p:sp>
        <p:sp>
          <p:nvSpPr>
            <p:cNvPr id="369" name="Google Shape;369;p28"/>
            <p:cNvSpPr/>
            <p:nvPr/>
          </p:nvSpPr>
          <p:spPr>
            <a:xfrm>
              <a:off x="4170554" y="3045465"/>
              <a:ext cx="2174490" cy="1304694"/>
            </a:xfrm>
            <a:prstGeom prst="rect">
              <a:avLst/>
            </a:prstGeom>
            <a:solidFill>
              <a:srgbClr val="6551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8"/>
            <p:cNvSpPr txBox="1"/>
            <p:nvPr/>
          </p:nvSpPr>
          <p:spPr>
            <a:xfrm>
              <a:off x="4170554" y="3045465"/>
              <a:ext cx="2174490" cy="130469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venir"/>
                <a:buNone/>
              </a:pPr>
              <a:r>
                <a:rPr b="0" i="0" lang="en-US" sz="1300" u="none" cap="none" strike="noStrike">
                  <a:solidFill>
                    <a:schemeClr val="lt1"/>
                  </a:solidFill>
                  <a:latin typeface="Avenir"/>
                  <a:ea typeface="Avenir"/>
                  <a:cs typeface="Avenir"/>
                  <a:sym typeface="Avenir"/>
                </a:rPr>
                <a:t>Live Wellness sessions delivered by videoconference on topics including mindfulness, breathing, meditation, chair yoga and journaling</a:t>
              </a:r>
              <a:endParaRPr b="0" i="0" sz="1400" u="none" cap="none" strike="noStrike">
                <a:solidFill>
                  <a:srgbClr val="000000"/>
                </a:solidFill>
                <a:latin typeface="Arial"/>
                <a:ea typeface="Arial"/>
                <a:cs typeface="Arial"/>
                <a:sym typeface="Arial"/>
              </a:endParaRPr>
            </a:p>
          </p:txBody>
        </p:sp>
        <p:sp>
          <p:nvSpPr>
            <p:cNvPr id="371" name="Google Shape;371;p28"/>
            <p:cNvSpPr/>
            <p:nvPr/>
          </p:nvSpPr>
          <p:spPr>
            <a:xfrm>
              <a:off x="6562494" y="3045465"/>
              <a:ext cx="2174490" cy="1304694"/>
            </a:xfrm>
            <a:prstGeom prst="rect">
              <a:avLst/>
            </a:prstGeom>
            <a:solidFill>
              <a:srgbClr val="804E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28"/>
            <p:cNvSpPr txBox="1"/>
            <p:nvPr/>
          </p:nvSpPr>
          <p:spPr>
            <a:xfrm>
              <a:off x="6562494" y="3045465"/>
              <a:ext cx="2174490" cy="130469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venir"/>
                <a:buNone/>
              </a:pPr>
              <a:r>
                <a:rPr b="0" i="0" lang="en-US" sz="1300" u="none" cap="none" strike="noStrike">
                  <a:solidFill>
                    <a:schemeClr val="lt1"/>
                  </a:solidFill>
                  <a:latin typeface="Avenir"/>
                  <a:ea typeface="Avenir"/>
                  <a:cs typeface="Avenir"/>
                  <a:sym typeface="Avenir"/>
                </a:rPr>
                <a:t>Coastline maintains strict adherence to state and federal confidentiality laws</a:t>
              </a:r>
              <a:endParaRPr b="0" i="0" sz="1400" u="none" cap="none" strike="noStrike">
                <a:solidFill>
                  <a:srgbClr val="000000"/>
                </a:solidFill>
                <a:latin typeface="Arial"/>
                <a:ea typeface="Arial"/>
                <a:cs typeface="Arial"/>
                <a:sym typeface="Arial"/>
              </a:endParaRPr>
            </a:p>
          </p:txBody>
        </p:sp>
      </p:grpSp>
      <p:pic>
        <p:nvPicPr>
          <p:cNvPr descr="Logo&#10;&#10;Description automatically generated" id="373" name="Google Shape;373;p28"/>
          <p:cNvPicPr preferRelativeResize="0"/>
          <p:nvPr/>
        </p:nvPicPr>
        <p:blipFill rotWithShape="1">
          <a:blip r:embed="rId4">
            <a:alphaModFix/>
          </a:blip>
          <a:srcRect b="0" l="0" r="0" t="0"/>
          <a:stretch/>
        </p:blipFill>
        <p:spPr>
          <a:xfrm>
            <a:off x="540601" y="71418"/>
            <a:ext cx="1149933" cy="477222"/>
          </a:xfrm>
          <a:prstGeom prst="rect">
            <a:avLst/>
          </a:prstGeom>
          <a:noFill/>
          <a:ln>
            <a:noFill/>
          </a:ln>
        </p:spPr>
      </p:pic>
    </p:spTree>
  </p:cSld>
  <p:clrMapOvr>
    <a:masterClrMapping/>
  </p:clrMapOvr>
  <p:transition spd="med">
    <p:push/>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0"/>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Setting Expectations &amp; Deliverables</a:t>
            </a:r>
            <a:endParaRPr/>
          </a:p>
        </p:txBody>
      </p:sp>
      <p:sp>
        <p:nvSpPr>
          <p:cNvPr id="379" name="Google Shape;379;p30"/>
          <p:cNvSpPr txBox="1"/>
          <p:nvPr>
            <p:ph idx="1" type="body"/>
          </p:nvPr>
        </p:nvSpPr>
        <p:spPr>
          <a:xfrm>
            <a:off x="1081062" y="2050007"/>
            <a:ext cx="10168128" cy="4649108"/>
          </a:xfrm>
          <a:prstGeom prst="rect">
            <a:avLst/>
          </a:prstGeom>
          <a:noFill/>
          <a:ln>
            <a:noFill/>
          </a:ln>
        </p:spPr>
        <p:txBody>
          <a:bodyPr anchorCtr="0" anchor="t" bIns="45700" lIns="91425" spcFirstLastPara="1" rIns="91425" wrap="square" tIns="45700">
            <a:normAutofit fontScale="92500" lnSpcReduction="20000"/>
          </a:bodyPr>
          <a:lstStyle/>
          <a:p>
            <a:pPr indent="-50800" lvl="0" marL="228600" rtl="0" algn="l">
              <a:lnSpc>
                <a:spcPct val="110000"/>
              </a:lnSpc>
              <a:spcBef>
                <a:spcPts val="0"/>
              </a:spcBef>
              <a:spcAft>
                <a:spcPts val="0"/>
              </a:spcAft>
              <a:buClr>
                <a:schemeClr val="dk1"/>
              </a:buClr>
              <a:buSzPct val="160000"/>
              <a:buNone/>
            </a:pPr>
            <a:r>
              <a:rPr lang="en-US"/>
              <a:t>Phase 1</a:t>
            </a:r>
            <a:endParaRPr/>
          </a:p>
          <a:p>
            <a:pPr indent="-50800" lvl="0" marL="228600" rtl="0" algn="l">
              <a:lnSpc>
                <a:spcPct val="110000"/>
              </a:lnSpc>
              <a:spcBef>
                <a:spcPts val="0"/>
              </a:spcBef>
              <a:spcAft>
                <a:spcPts val="0"/>
              </a:spcAft>
              <a:buClr>
                <a:schemeClr val="dk1"/>
              </a:buClr>
              <a:buSzPct val="160000"/>
              <a:buNone/>
            </a:pPr>
            <a:r>
              <a:t/>
            </a:r>
            <a:endParaRPr/>
          </a:p>
          <a:p>
            <a:pPr indent="-50800" lvl="0" marL="228600" rtl="0" algn="l">
              <a:lnSpc>
                <a:spcPct val="110000"/>
              </a:lnSpc>
              <a:spcBef>
                <a:spcPts val="0"/>
              </a:spcBef>
              <a:spcAft>
                <a:spcPts val="0"/>
              </a:spcAft>
              <a:buClr>
                <a:schemeClr val="dk1"/>
              </a:buClr>
              <a:buSzPct val="160000"/>
              <a:buNone/>
            </a:pPr>
            <a:r>
              <a:t/>
            </a:r>
            <a:endParaRPr/>
          </a:p>
          <a:p>
            <a:pPr indent="-50800" lvl="0" marL="228600" rtl="0" algn="l">
              <a:lnSpc>
                <a:spcPct val="110000"/>
              </a:lnSpc>
              <a:spcBef>
                <a:spcPts val="0"/>
              </a:spcBef>
              <a:spcAft>
                <a:spcPts val="0"/>
              </a:spcAft>
              <a:buClr>
                <a:schemeClr val="dk1"/>
              </a:buClr>
              <a:buSzPct val="160000"/>
              <a:buNone/>
            </a:pPr>
            <a:r>
              <a:t/>
            </a:r>
            <a:endParaRPr/>
          </a:p>
          <a:p>
            <a:pPr indent="-50800" lvl="0" marL="228600" rtl="0" algn="l">
              <a:lnSpc>
                <a:spcPct val="110000"/>
              </a:lnSpc>
              <a:spcBef>
                <a:spcPts val="0"/>
              </a:spcBef>
              <a:spcAft>
                <a:spcPts val="0"/>
              </a:spcAft>
              <a:buClr>
                <a:schemeClr val="dk1"/>
              </a:buClr>
              <a:buSzPct val="160000"/>
              <a:buNone/>
            </a:pPr>
            <a:r>
              <a:t/>
            </a:r>
            <a:endParaRPr/>
          </a:p>
          <a:p>
            <a:pPr indent="-50800" lvl="0" marL="228600" rtl="0" algn="l">
              <a:lnSpc>
                <a:spcPct val="110000"/>
              </a:lnSpc>
              <a:spcBef>
                <a:spcPts val="0"/>
              </a:spcBef>
              <a:spcAft>
                <a:spcPts val="0"/>
              </a:spcAft>
              <a:buClr>
                <a:schemeClr val="dk1"/>
              </a:buClr>
              <a:buSzPct val="160000"/>
              <a:buNone/>
            </a:pPr>
            <a:r>
              <a:t/>
            </a:r>
            <a:endParaRPr/>
          </a:p>
          <a:p>
            <a:pPr indent="-50800" lvl="0" marL="228600" rtl="0" algn="l">
              <a:lnSpc>
                <a:spcPct val="110000"/>
              </a:lnSpc>
              <a:spcBef>
                <a:spcPts val="0"/>
              </a:spcBef>
              <a:spcAft>
                <a:spcPts val="0"/>
              </a:spcAft>
              <a:buClr>
                <a:schemeClr val="dk1"/>
              </a:buClr>
              <a:buSzPct val="160000"/>
              <a:buNone/>
            </a:pPr>
            <a:r>
              <a:t/>
            </a:r>
            <a:endParaRPr/>
          </a:p>
          <a:p>
            <a:pPr indent="-50800" lvl="0" marL="228600" rtl="0" algn="l">
              <a:lnSpc>
                <a:spcPct val="110000"/>
              </a:lnSpc>
              <a:spcBef>
                <a:spcPts val="0"/>
              </a:spcBef>
              <a:spcAft>
                <a:spcPts val="0"/>
              </a:spcAft>
              <a:buClr>
                <a:schemeClr val="dk1"/>
              </a:buClr>
              <a:buSzPct val="160000"/>
              <a:buNone/>
            </a:pPr>
            <a:r>
              <a:t/>
            </a:r>
            <a:endParaRPr/>
          </a:p>
          <a:p>
            <a:pPr indent="-50800" lvl="0" marL="228600" rtl="0" algn="l">
              <a:lnSpc>
                <a:spcPct val="110000"/>
              </a:lnSpc>
              <a:spcBef>
                <a:spcPts val="0"/>
              </a:spcBef>
              <a:spcAft>
                <a:spcPts val="0"/>
              </a:spcAft>
              <a:buClr>
                <a:schemeClr val="dk1"/>
              </a:buClr>
              <a:buSzPct val="160000"/>
              <a:buNone/>
            </a:pPr>
            <a:r>
              <a:t/>
            </a:r>
            <a:endParaRPr/>
          </a:p>
          <a:p>
            <a:pPr indent="-50800" lvl="0" marL="228600" rtl="0" algn="l">
              <a:lnSpc>
                <a:spcPct val="110000"/>
              </a:lnSpc>
              <a:spcBef>
                <a:spcPts val="0"/>
              </a:spcBef>
              <a:spcAft>
                <a:spcPts val="0"/>
              </a:spcAft>
              <a:buClr>
                <a:schemeClr val="dk1"/>
              </a:buClr>
              <a:buSzPct val="160000"/>
              <a:buNone/>
            </a:pPr>
            <a:r>
              <a:t/>
            </a:r>
            <a:endParaRPr/>
          </a:p>
          <a:p>
            <a:pPr indent="-50800" lvl="0" marL="228600" rtl="0" algn="l">
              <a:lnSpc>
                <a:spcPct val="110000"/>
              </a:lnSpc>
              <a:spcBef>
                <a:spcPts val="0"/>
              </a:spcBef>
              <a:spcAft>
                <a:spcPts val="0"/>
              </a:spcAft>
              <a:buClr>
                <a:schemeClr val="dk1"/>
              </a:buClr>
              <a:buSzPct val="160000"/>
              <a:buNone/>
            </a:pPr>
            <a:r>
              <a:t/>
            </a:r>
            <a:endParaRPr/>
          </a:p>
          <a:p>
            <a:pPr indent="-50800" lvl="0" marL="228600" rtl="0" algn="l">
              <a:lnSpc>
                <a:spcPct val="110000"/>
              </a:lnSpc>
              <a:spcBef>
                <a:spcPts val="0"/>
              </a:spcBef>
              <a:spcAft>
                <a:spcPts val="0"/>
              </a:spcAft>
              <a:buClr>
                <a:schemeClr val="dk1"/>
              </a:buClr>
              <a:buSzPct val="160000"/>
              <a:buNone/>
            </a:pPr>
            <a:r>
              <a:t/>
            </a:r>
            <a:endParaRPr/>
          </a:p>
          <a:p>
            <a:pPr indent="-50800" lvl="0" marL="228600" rtl="0" algn="l">
              <a:lnSpc>
                <a:spcPct val="110000"/>
              </a:lnSpc>
              <a:spcBef>
                <a:spcPts val="0"/>
              </a:spcBef>
              <a:spcAft>
                <a:spcPts val="0"/>
              </a:spcAft>
              <a:buSzPct val="248886"/>
              <a:buNone/>
            </a:pPr>
            <a:r>
              <a:rPr lang="en-US" sz="1800">
                <a:latin typeface="Calibri"/>
                <a:ea typeface="Calibri"/>
                <a:cs typeface="Calibri"/>
                <a:sym typeface="Calibri"/>
              </a:rPr>
              <a:t>*Please note the above dates are suggested dates.</a:t>
            </a:r>
            <a:endParaRPr/>
          </a:p>
          <a:p>
            <a:pPr indent="-50800" lvl="0" marL="228600" rtl="0" algn="l">
              <a:lnSpc>
                <a:spcPct val="110000"/>
              </a:lnSpc>
              <a:spcBef>
                <a:spcPts val="0"/>
              </a:spcBef>
              <a:spcAft>
                <a:spcPts val="0"/>
              </a:spcAft>
              <a:buClr>
                <a:schemeClr val="dk1"/>
              </a:buClr>
              <a:buSzPct val="160000"/>
              <a:buNone/>
            </a:pPr>
            <a:r>
              <a:t/>
            </a:r>
            <a:endParaRPr/>
          </a:p>
        </p:txBody>
      </p:sp>
      <p:sp>
        <p:nvSpPr>
          <p:cNvPr id="380" name="Google Shape;380;p30"/>
          <p:cNvSpPr txBox="1"/>
          <p:nvPr/>
        </p:nvSpPr>
        <p:spPr>
          <a:xfrm>
            <a:off x="1272653" y="1641454"/>
            <a:ext cx="217054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Partnering with FAU</a:t>
            </a:r>
            <a:endParaRPr b="0" i="0" sz="1400" u="none" cap="none" strike="noStrike">
              <a:solidFill>
                <a:srgbClr val="000000"/>
              </a:solidFill>
              <a:latin typeface="Arial"/>
              <a:ea typeface="Arial"/>
              <a:cs typeface="Arial"/>
              <a:sym typeface="Arial"/>
            </a:endParaRPr>
          </a:p>
        </p:txBody>
      </p:sp>
      <p:graphicFrame>
        <p:nvGraphicFramePr>
          <p:cNvPr id="381" name="Google Shape;381;p30"/>
          <p:cNvGraphicFramePr/>
          <p:nvPr/>
        </p:nvGraphicFramePr>
        <p:xfrm>
          <a:off x="1355015" y="2438813"/>
          <a:ext cx="3000000" cy="3000000"/>
        </p:xfrm>
        <a:graphic>
          <a:graphicData uri="http://schemas.openxmlformats.org/drawingml/2006/table">
            <a:tbl>
              <a:tblPr bandRow="1" firstRow="1">
                <a:noFill/>
                <a:tableStyleId>{201A637B-67A1-4CA3-B003-E085A3FA35E0}</a:tableStyleId>
              </a:tblPr>
              <a:tblGrid>
                <a:gridCol w="1568725"/>
                <a:gridCol w="5997900"/>
                <a:gridCol w="2327550"/>
              </a:tblGrid>
              <a:tr h="304275">
                <a:tc>
                  <a:txBody>
                    <a:bodyPr/>
                    <a:lstStyle/>
                    <a:p>
                      <a:pPr indent="-342900" lvl="0" marL="342900" marR="0" rtl="0" algn="l">
                        <a:lnSpc>
                          <a:spcPct val="100000"/>
                        </a:lnSpc>
                        <a:spcBef>
                          <a:spcPts val="0"/>
                        </a:spcBef>
                        <a:spcAft>
                          <a:spcPts val="0"/>
                        </a:spcAft>
                        <a:buClr>
                          <a:srgbClr val="000000"/>
                        </a:buClr>
                        <a:buSzPts val="1600"/>
                        <a:buFont typeface="Arial"/>
                        <a:buChar char="•"/>
                      </a:pPr>
                      <a:r>
                        <a:rPr b="0" lang="en-US" sz="1600" u="none" cap="none" strike="noStrike">
                          <a:solidFill>
                            <a:schemeClr val="dk1"/>
                          </a:solidFill>
                          <a:latin typeface="Avenir"/>
                          <a:ea typeface="Avenir"/>
                          <a:cs typeface="Avenir"/>
                          <a:sym typeface="Avenir"/>
                        </a:rPr>
                        <a:t>FAU</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Avenir"/>
                          <a:ea typeface="Avenir"/>
                          <a:cs typeface="Avenir"/>
                          <a:sym typeface="Avenir"/>
                        </a:rPr>
                        <a:t>Awards the Contract</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venir"/>
                          <a:ea typeface="Avenir"/>
                          <a:cs typeface="Avenir"/>
                          <a:sym typeface="Avenir"/>
                        </a:rPr>
                        <a:t>March 8th</a:t>
                      </a:r>
                      <a:endParaRPr sz="1400" u="none" cap="none" strike="noStrike"/>
                    </a:p>
                  </a:txBody>
                  <a:tcPr marT="45725" marB="45725" marR="91450" marL="91450">
                    <a:solidFill>
                      <a:schemeClr val="lt1"/>
                    </a:solidFill>
                  </a:tcPr>
                </a:tc>
              </a:tr>
              <a:tr h="304275">
                <a:tc>
                  <a:txBody>
                    <a:bodyPr/>
                    <a:lstStyle/>
                    <a:p>
                      <a:pPr indent="-342900" lvl="0" marL="342900" marR="0" rtl="0" algn="l">
                        <a:lnSpc>
                          <a:spcPct val="100000"/>
                        </a:lnSpc>
                        <a:spcBef>
                          <a:spcPts val="0"/>
                        </a:spcBef>
                        <a:spcAft>
                          <a:spcPts val="0"/>
                        </a:spcAft>
                        <a:buClr>
                          <a:srgbClr val="000000"/>
                        </a:buClr>
                        <a:buSzPts val="1600"/>
                        <a:buFont typeface="Arial"/>
                        <a:buChar char="•"/>
                      </a:pPr>
                      <a:r>
                        <a:rPr lang="en-US" sz="1600" u="none" cap="none" strike="noStrike">
                          <a:solidFill>
                            <a:schemeClr val="dk1"/>
                          </a:solidFill>
                          <a:latin typeface="Avenir"/>
                          <a:ea typeface="Avenir"/>
                          <a:cs typeface="Avenir"/>
                          <a:sym typeface="Avenir"/>
                        </a:rPr>
                        <a:t>IFS/FAU</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Assemble Team</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venir"/>
                          <a:ea typeface="Avenir"/>
                          <a:cs typeface="Avenir"/>
                          <a:sym typeface="Avenir"/>
                        </a:rPr>
                        <a:t>March 10th</a:t>
                      </a:r>
                      <a:endParaRPr sz="1400" u="none" cap="none" strike="noStrike"/>
                    </a:p>
                  </a:txBody>
                  <a:tcPr marT="45725" marB="45725" marR="91450" marL="91450">
                    <a:solidFill>
                      <a:schemeClr val="lt1"/>
                    </a:solidFill>
                  </a:tcPr>
                </a:tc>
              </a:tr>
              <a:tr h="746850">
                <a:tc>
                  <a:txBody>
                    <a:bodyPr/>
                    <a:lstStyle/>
                    <a:p>
                      <a:pPr indent="-342900" lvl="0" marL="342900" marR="0" rtl="0" algn="l">
                        <a:lnSpc>
                          <a:spcPct val="100000"/>
                        </a:lnSpc>
                        <a:spcBef>
                          <a:spcPts val="0"/>
                        </a:spcBef>
                        <a:spcAft>
                          <a:spcPts val="0"/>
                        </a:spcAft>
                        <a:buClr>
                          <a:srgbClr val="000000"/>
                        </a:buClr>
                        <a:buSzPts val="1600"/>
                        <a:buFont typeface="Arial"/>
                        <a:buChar char="•"/>
                      </a:pPr>
                      <a:r>
                        <a:rPr lang="en-US" sz="1600" u="none" cap="none" strike="noStrike">
                          <a:solidFill>
                            <a:schemeClr val="dk1"/>
                          </a:solidFill>
                          <a:latin typeface="Avenir"/>
                          <a:ea typeface="Avenir"/>
                          <a:cs typeface="Avenir"/>
                          <a:sym typeface="Avenir"/>
                        </a:rPr>
                        <a:t>IFS/FAU</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Review Current Plan and Possible Changes</a:t>
                      </a:r>
                      <a:endParaRPr sz="1400" u="none" cap="none" strike="noStrike"/>
                    </a:p>
                    <a:p>
                      <a:pPr indent="-342900" lvl="0" marL="342900" marR="0" rtl="0" algn="l">
                        <a:lnSpc>
                          <a:spcPct val="100000"/>
                        </a:lnSpc>
                        <a:spcBef>
                          <a:spcPts val="0"/>
                        </a:spcBef>
                        <a:spcAft>
                          <a:spcPts val="0"/>
                        </a:spcAft>
                        <a:buClr>
                          <a:srgbClr val="000000"/>
                        </a:buClr>
                        <a:buSzPts val="1600"/>
                        <a:buFont typeface="Arial"/>
                        <a:buChar char="•"/>
                      </a:pPr>
                      <a:r>
                        <a:rPr lang="en-US" sz="1600" u="none" cap="none" strike="noStrike">
                          <a:solidFill>
                            <a:schemeClr val="dk1"/>
                          </a:solidFill>
                          <a:latin typeface="Avenir"/>
                          <a:ea typeface="Avenir"/>
                          <a:cs typeface="Avenir"/>
                          <a:sym typeface="Avenir"/>
                        </a:rPr>
                        <a:t>Discuss Current Internal Processes</a:t>
                      </a:r>
                      <a:endParaRPr sz="1400" u="none" cap="none" strike="noStrike"/>
                    </a:p>
                    <a:p>
                      <a:pPr indent="-342900" lvl="0" marL="342900" marR="0" rtl="0" algn="l">
                        <a:lnSpc>
                          <a:spcPct val="100000"/>
                        </a:lnSpc>
                        <a:spcBef>
                          <a:spcPts val="0"/>
                        </a:spcBef>
                        <a:spcAft>
                          <a:spcPts val="0"/>
                        </a:spcAft>
                        <a:buClr>
                          <a:srgbClr val="000000"/>
                        </a:buClr>
                        <a:buSzPts val="1600"/>
                        <a:buFont typeface="Arial"/>
                        <a:buChar char="•"/>
                      </a:pPr>
                      <a:r>
                        <a:rPr lang="en-US" sz="1600" u="none" cap="none" strike="noStrike">
                          <a:solidFill>
                            <a:schemeClr val="dk1"/>
                          </a:solidFill>
                          <a:latin typeface="Avenir"/>
                          <a:ea typeface="Avenir"/>
                          <a:cs typeface="Avenir"/>
                          <a:sym typeface="Avenir"/>
                        </a:rPr>
                        <a:t>Reviewing Current Servicing Issues</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venir"/>
                          <a:ea typeface="Avenir"/>
                          <a:cs typeface="Avenir"/>
                          <a:sym typeface="Avenir"/>
                        </a:rPr>
                        <a:t>March 10th – 18th</a:t>
                      </a:r>
                      <a:endParaRPr sz="1400" u="none" cap="none" strike="noStrike"/>
                    </a:p>
                  </a:txBody>
                  <a:tcPr marT="45725" marB="45725" marR="91450" marL="91450">
                    <a:solidFill>
                      <a:schemeClr val="lt1"/>
                    </a:solidFill>
                  </a:tcPr>
                </a:tc>
              </a:tr>
              <a:tr h="304275">
                <a:tc>
                  <a:txBody>
                    <a:bodyPr/>
                    <a:lstStyle/>
                    <a:p>
                      <a:pPr indent="-342900" lvl="0" marL="342900" marR="0" rtl="0" algn="l">
                        <a:lnSpc>
                          <a:spcPct val="100000"/>
                        </a:lnSpc>
                        <a:spcBef>
                          <a:spcPts val="0"/>
                        </a:spcBef>
                        <a:spcAft>
                          <a:spcPts val="0"/>
                        </a:spcAft>
                        <a:buClr>
                          <a:srgbClr val="000000"/>
                        </a:buClr>
                        <a:buSzPts val="1600"/>
                        <a:buFont typeface="Arial"/>
                        <a:buChar char="•"/>
                      </a:pPr>
                      <a:r>
                        <a:rPr lang="en-US" sz="1600" u="none" cap="none" strike="noStrike">
                          <a:solidFill>
                            <a:schemeClr val="dk1"/>
                          </a:solidFill>
                          <a:latin typeface="Avenir"/>
                          <a:ea typeface="Avenir"/>
                          <a:cs typeface="Avenir"/>
                          <a:sym typeface="Avenir"/>
                        </a:rPr>
                        <a:t>IFS</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Develop Waiver Specs &amp; Complete the Process</a:t>
                      </a:r>
                      <a:endParaRPr b="0" i="0" sz="1600" u="none" cap="none" strike="noStrike">
                        <a:solidFill>
                          <a:schemeClr val="dk1"/>
                        </a:solidFill>
                        <a:latin typeface="Avenir"/>
                        <a:ea typeface="Avenir"/>
                        <a:cs typeface="Avenir"/>
                        <a:sym typeface="Aveni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March 10th – 28th</a:t>
                      </a:r>
                      <a:endParaRPr sz="1400" u="none" cap="none" strike="noStrike"/>
                    </a:p>
                  </a:txBody>
                  <a:tcPr marT="45725" marB="45725" marR="91450" marL="91450">
                    <a:solidFill>
                      <a:schemeClr val="lt1"/>
                    </a:solidFill>
                  </a:tcPr>
                </a:tc>
              </a:tr>
              <a:tr h="304275">
                <a:tc>
                  <a:txBody>
                    <a:bodyPr/>
                    <a:lstStyle/>
                    <a:p>
                      <a:pPr indent="-342900" lvl="0" marL="342900" marR="0" rtl="0" algn="l">
                        <a:lnSpc>
                          <a:spcPct val="100000"/>
                        </a:lnSpc>
                        <a:spcBef>
                          <a:spcPts val="0"/>
                        </a:spcBef>
                        <a:spcAft>
                          <a:spcPts val="0"/>
                        </a:spcAft>
                        <a:buClr>
                          <a:srgbClr val="000000"/>
                        </a:buClr>
                        <a:buSzPts val="1600"/>
                        <a:buFont typeface="Arial"/>
                        <a:buChar char="•"/>
                      </a:pPr>
                      <a:r>
                        <a:rPr lang="en-US" sz="1600" u="none" cap="none" strike="noStrike">
                          <a:solidFill>
                            <a:schemeClr val="dk1"/>
                          </a:solidFill>
                          <a:latin typeface="Avenir"/>
                          <a:ea typeface="Avenir"/>
                          <a:cs typeface="Avenir"/>
                          <a:sym typeface="Avenir"/>
                        </a:rPr>
                        <a:t>IFS/FAU</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Development of Enrollment Interface &amp; Accounting Processes</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March 18th – 28th</a:t>
                      </a:r>
                      <a:endParaRPr sz="1400" u="none" cap="none" strike="noStrike"/>
                    </a:p>
                  </a:txBody>
                  <a:tcPr marT="45725" marB="45725" marR="91450" marL="91450">
                    <a:solidFill>
                      <a:schemeClr val="lt1"/>
                    </a:solidFill>
                  </a:tcPr>
                </a:tc>
              </a:tr>
              <a:tr h="304275">
                <a:tc>
                  <a:txBody>
                    <a:bodyPr/>
                    <a:lstStyle/>
                    <a:p>
                      <a:pPr indent="-342900" lvl="0" marL="342900" marR="0" rtl="0" algn="l">
                        <a:lnSpc>
                          <a:spcPct val="100000"/>
                        </a:lnSpc>
                        <a:spcBef>
                          <a:spcPts val="0"/>
                        </a:spcBef>
                        <a:spcAft>
                          <a:spcPts val="0"/>
                        </a:spcAft>
                        <a:buClr>
                          <a:srgbClr val="000000"/>
                        </a:buClr>
                        <a:buSzPts val="1600"/>
                        <a:buFont typeface="Arial"/>
                        <a:buChar char="•"/>
                      </a:pPr>
                      <a:r>
                        <a:rPr lang="en-US" sz="1600" u="none" cap="none" strike="noStrike">
                          <a:solidFill>
                            <a:schemeClr val="dk1"/>
                          </a:solidFill>
                          <a:latin typeface="Avenir"/>
                          <a:ea typeface="Avenir"/>
                          <a:cs typeface="Avenir"/>
                          <a:sym typeface="Avenir"/>
                        </a:rPr>
                        <a:t>IFS</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Finalize Benefit Plan and Rates</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March 18th – 28th</a:t>
                      </a:r>
                      <a:endParaRPr sz="1400" u="none" cap="none" strike="noStrike"/>
                    </a:p>
                  </a:txBody>
                  <a:tcPr marT="45725" marB="45725" marR="91450" marL="91450">
                    <a:solidFill>
                      <a:schemeClr val="lt1"/>
                    </a:solidFill>
                  </a:tcPr>
                </a:tc>
              </a:tr>
              <a:tr h="304275">
                <a:tc>
                  <a:txBody>
                    <a:bodyPr/>
                    <a:lstStyle/>
                    <a:p>
                      <a:pPr indent="-342900" lvl="0" marL="342900" marR="0" rtl="0" algn="l">
                        <a:lnSpc>
                          <a:spcPct val="100000"/>
                        </a:lnSpc>
                        <a:spcBef>
                          <a:spcPts val="0"/>
                        </a:spcBef>
                        <a:spcAft>
                          <a:spcPts val="0"/>
                        </a:spcAft>
                        <a:buClr>
                          <a:srgbClr val="000000"/>
                        </a:buClr>
                        <a:buSzPts val="1600"/>
                        <a:buFont typeface="Arial"/>
                        <a:buChar char="•"/>
                      </a:pPr>
                      <a:r>
                        <a:rPr lang="en-US" sz="1600" u="none" cap="none" strike="noStrike">
                          <a:solidFill>
                            <a:schemeClr val="dk1"/>
                          </a:solidFill>
                          <a:latin typeface="Avenir"/>
                          <a:ea typeface="Avenir"/>
                          <a:cs typeface="Avenir"/>
                          <a:sym typeface="Avenir"/>
                        </a:rPr>
                        <a:t>IFS</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Development of Marketing Campaign </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March 28th – April 8th</a:t>
                      </a:r>
                      <a:endParaRPr sz="1400" u="none" cap="none" strike="noStrike"/>
                    </a:p>
                  </a:txBody>
                  <a:tcPr marT="45725" marB="45725" marR="91450" marL="91450">
                    <a:solidFill>
                      <a:schemeClr val="lt1"/>
                    </a:solidFill>
                  </a:tcPr>
                </a:tc>
              </a:tr>
              <a:tr h="304275">
                <a:tc>
                  <a:txBody>
                    <a:bodyPr/>
                    <a:lstStyle/>
                    <a:p>
                      <a:pPr indent="-342900" lvl="0" marL="342900" marR="0" rtl="0" algn="l">
                        <a:lnSpc>
                          <a:spcPct val="100000"/>
                        </a:lnSpc>
                        <a:spcBef>
                          <a:spcPts val="0"/>
                        </a:spcBef>
                        <a:spcAft>
                          <a:spcPts val="0"/>
                        </a:spcAft>
                        <a:buClr>
                          <a:srgbClr val="000000"/>
                        </a:buClr>
                        <a:buSzPts val="1600"/>
                        <a:buFont typeface="Arial"/>
                        <a:buChar char="•"/>
                      </a:pPr>
                      <a:r>
                        <a:rPr b="0" lang="en-US" sz="1600" u="none" cap="none" strike="noStrike">
                          <a:solidFill>
                            <a:schemeClr val="dk1"/>
                          </a:solidFill>
                          <a:latin typeface="Avenir"/>
                          <a:ea typeface="Avenir"/>
                          <a:cs typeface="Avenir"/>
                          <a:sym typeface="Avenir"/>
                        </a:rPr>
                        <a:t>FAU</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Approval of Marketing Material</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April 3rd</a:t>
                      </a:r>
                      <a:endParaRPr sz="1400" u="none" cap="none" strike="noStrike"/>
                    </a:p>
                  </a:txBody>
                  <a:tcPr marT="45725" marB="45725" marR="91450" marL="91450">
                    <a:solidFill>
                      <a:schemeClr val="lt1"/>
                    </a:solidFill>
                  </a:tcPr>
                </a:tc>
              </a:tr>
              <a:tr h="354525">
                <a:tc>
                  <a:txBody>
                    <a:bodyPr/>
                    <a:lstStyle/>
                    <a:p>
                      <a:pPr indent="-342900" lvl="0" marL="342900" marR="0" rtl="0" algn="l">
                        <a:lnSpc>
                          <a:spcPct val="100000"/>
                        </a:lnSpc>
                        <a:spcBef>
                          <a:spcPts val="0"/>
                        </a:spcBef>
                        <a:spcAft>
                          <a:spcPts val="0"/>
                        </a:spcAft>
                        <a:buClr>
                          <a:srgbClr val="000000"/>
                        </a:buClr>
                        <a:buSzPts val="1600"/>
                        <a:buFont typeface="Arial"/>
                        <a:buChar char="•"/>
                      </a:pPr>
                      <a:r>
                        <a:rPr lang="en-US" sz="1600" u="none" cap="none" strike="noStrike">
                          <a:solidFill>
                            <a:schemeClr val="dk1"/>
                          </a:solidFill>
                          <a:latin typeface="Avenir"/>
                          <a:ea typeface="Avenir"/>
                          <a:cs typeface="Avenir"/>
                          <a:sym typeface="Avenir"/>
                        </a:rPr>
                        <a:t>IFS</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Waiver Process and Setup Complete</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April 3rd</a:t>
                      </a:r>
                      <a:endParaRPr sz="1400" u="none" cap="none" strike="noStrike"/>
                    </a:p>
                  </a:txBody>
                  <a:tcPr marT="45725" marB="45725" marR="91450" marL="91450">
                    <a:solidFill>
                      <a:schemeClr val="lt1"/>
                    </a:solidFill>
                  </a:tcPr>
                </a:tc>
              </a:tr>
              <a:tr h="354525">
                <a:tc>
                  <a:txBody>
                    <a:bodyPr/>
                    <a:lstStyle/>
                    <a:p>
                      <a:pPr indent="-241300" lvl="0" marL="342900" marR="0" rtl="0" algn="l">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Avenir"/>
                        <a:ea typeface="Avenir"/>
                        <a:cs typeface="Avenir"/>
                        <a:sym typeface="Aveni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Phase one complete</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venir"/>
                          <a:ea typeface="Avenir"/>
                          <a:cs typeface="Avenir"/>
                          <a:sym typeface="Avenir"/>
                        </a:rPr>
                        <a:t>April 8</a:t>
                      </a:r>
                      <a:r>
                        <a:rPr baseline="30000" lang="en-US" sz="1600" u="none" cap="none" strike="noStrike">
                          <a:solidFill>
                            <a:schemeClr val="dk1"/>
                          </a:solidFill>
                          <a:latin typeface="Avenir"/>
                          <a:ea typeface="Avenir"/>
                          <a:cs typeface="Avenir"/>
                          <a:sym typeface="Avenir"/>
                        </a:rPr>
                        <a:t>th</a:t>
                      </a:r>
                      <a:endParaRPr sz="1400" u="none" cap="none" strike="noStrike"/>
                    </a:p>
                  </a:txBody>
                  <a:tcPr marT="45725" marB="45725" marR="91450" marL="91450">
                    <a:solidFill>
                      <a:schemeClr val="lt1"/>
                    </a:solidFill>
                  </a:tcPr>
                </a:tc>
              </a:tr>
            </a:tbl>
          </a:graphicData>
        </a:graphic>
      </p:graphicFrame>
      <p:pic>
        <p:nvPicPr>
          <p:cNvPr descr="Logo&#10;&#10;Description automatically generated" id="382" name="Google Shape;382;p30"/>
          <p:cNvPicPr preferRelativeResize="0"/>
          <p:nvPr/>
        </p:nvPicPr>
        <p:blipFill rotWithShape="1">
          <a:blip r:embed="rId3">
            <a:alphaModFix/>
          </a:blip>
          <a:srcRect b="0" l="0" r="0" t="0"/>
          <a:stretch/>
        </p:blipFill>
        <p:spPr>
          <a:xfrm>
            <a:off x="540601" y="71418"/>
            <a:ext cx="1149933" cy="477222"/>
          </a:xfrm>
          <a:prstGeom prst="rect">
            <a:avLst/>
          </a:prstGeom>
          <a:noFill/>
          <a:ln>
            <a:noFill/>
          </a:ln>
        </p:spPr>
      </p:pic>
    </p:spTree>
  </p:cSld>
  <p:clrMapOvr>
    <a:masterClrMapping/>
  </p:clrMapOvr>
  <p:transition spd="slow">
    <p:wipe dir="l"/>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9"/>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Setting Expectations &amp; Deliverables</a:t>
            </a:r>
            <a:endParaRPr/>
          </a:p>
        </p:txBody>
      </p:sp>
      <p:sp>
        <p:nvSpPr>
          <p:cNvPr id="388" name="Google Shape;388;p9"/>
          <p:cNvSpPr txBox="1"/>
          <p:nvPr>
            <p:ph idx="1" type="body"/>
          </p:nvPr>
        </p:nvSpPr>
        <p:spPr>
          <a:xfrm>
            <a:off x="1122053" y="2302532"/>
            <a:ext cx="10168128" cy="4006827"/>
          </a:xfrm>
          <a:prstGeom prst="rect">
            <a:avLst/>
          </a:prstGeom>
          <a:noFill/>
          <a:ln>
            <a:noFill/>
          </a:ln>
        </p:spPr>
        <p:txBody>
          <a:bodyPr anchorCtr="0" anchor="t" bIns="45700" lIns="91425" spcFirstLastPara="1" rIns="91425" wrap="square" tIns="45700">
            <a:normAutofit lnSpcReduction="10000"/>
          </a:bodyPr>
          <a:lstStyle/>
          <a:p>
            <a:pPr indent="-50800" lvl="0" marL="228600" rtl="0" algn="l">
              <a:lnSpc>
                <a:spcPct val="110000"/>
              </a:lnSpc>
              <a:spcBef>
                <a:spcPts val="0"/>
              </a:spcBef>
              <a:spcAft>
                <a:spcPts val="0"/>
              </a:spcAft>
              <a:buClr>
                <a:schemeClr val="dk1"/>
              </a:buClr>
              <a:buSzPts val="2800"/>
              <a:buNone/>
            </a:pPr>
            <a:r>
              <a:rPr lang="en-US"/>
              <a:t>Phase 2</a:t>
            </a:r>
            <a:endParaRPr/>
          </a:p>
          <a:p>
            <a:pPr indent="-50800" lvl="0" marL="228600" rtl="0" algn="l">
              <a:lnSpc>
                <a:spcPct val="110000"/>
              </a:lnSpc>
              <a:spcBef>
                <a:spcPts val="0"/>
              </a:spcBef>
              <a:spcAft>
                <a:spcPts val="0"/>
              </a:spcAft>
              <a:buClr>
                <a:schemeClr val="dk1"/>
              </a:buClr>
              <a:buSzPts val="2800"/>
              <a:buNone/>
            </a:pPr>
            <a:r>
              <a:t/>
            </a:r>
            <a:endParaRPr/>
          </a:p>
          <a:p>
            <a:pPr indent="-50800" lvl="0" marL="228600" rtl="0" algn="l">
              <a:lnSpc>
                <a:spcPct val="110000"/>
              </a:lnSpc>
              <a:spcBef>
                <a:spcPts val="0"/>
              </a:spcBef>
              <a:spcAft>
                <a:spcPts val="0"/>
              </a:spcAft>
              <a:buClr>
                <a:schemeClr val="dk1"/>
              </a:buClr>
              <a:buSzPts val="2800"/>
              <a:buNone/>
            </a:pPr>
            <a:r>
              <a:t/>
            </a:r>
            <a:endParaRPr/>
          </a:p>
          <a:p>
            <a:pPr indent="-279400" lvl="0" marL="635000" rtl="0" algn="l">
              <a:lnSpc>
                <a:spcPct val="110000"/>
              </a:lnSpc>
              <a:spcBef>
                <a:spcPts val="0"/>
              </a:spcBef>
              <a:spcAft>
                <a:spcPts val="0"/>
              </a:spcAft>
              <a:buSzPts val="2800"/>
              <a:buNone/>
            </a:pPr>
            <a:r>
              <a:t/>
            </a:r>
            <a:endParaRPr/>
          </a:p>
          <a:p>
            <a:pPr indent="-279400" lvl="0" marL="635000" rtl="0" algn="l">
              <a:lnSpc>
                <a:spcPct val="110000"/>
              </a:lnSpc>
              <a:spcBef>
                <a:spcPts val="0"/>
              </a:spcBef>
              <a:spcAft>
                <a:spcPts val="0"/>
              </a:spcAft>
              <a:buSzPts val="2800"/>
              <a:buNone/>
            </a:pPr>
            <a:r>
              <a:t/>
            </a:r>
            <a:endParaRPr/>
          </a:p>
          <a:p>
            <a:pPr indent="-279400" lvl="0" marL="635000" rtl="0" algn="l">
              <a:lnSpc>
                <a:spcPct val="110000"/>
              </a:lnSpc>
              <a:spcBef>
                <a:spcPts val="0"/>
              </a:spcBef>
              <a:spcAft>
                <a:spcPts val="0"/>
              </a:spcAft>
              <a:buSzPts val="2800"/>
              <a:buNone/>
            </a:pPr>
            <a:r>
              <a:t/>
            </a:r>
            <a:endParaRPr/>
          </a:p>
          <a:p>
            <a:pPr indent="-279400" lvl="0" marL="635000" rtl="0" algn="l">
              <a:lnSpc>
                <a:spcPct val="110000"/>
              </a:lnSpc>
              <a:spcBef>
                <a:spcPts val="0"/>
              </a:spcBef>
              <a:spcAft>
                <a:spcPts val="0"/>
              </a:spcAft>
              <a:buSzPts val="2800"/>
              <a:buNone/>
            </a:pPr>
            <a:r>
              <a:t/>
            </a:r>
            <a:endParaRPr/>
          </a:p>
          <a:p>
            <a:pPr indent="-279400" lvl="0" marL="635000" rtl="0" algn="l">
              <a:lnSpc>
                <a:spcPct val="110000"/>
              </a:lnSpc>
              <a:spcBef>
                <a:spcPts val="0"/>
              </a:spcBef>
              <a:spcAft>
                <a:spcPts val="0"/>
              </a:spcAft>
              <a:buSzPts val="2800"/>
              <a:buNone/>
            </a:pPr>
            <a:r>
              <a:t/>
            </a:r>
            <a:endParaRPr/>
          </a:p>
          <a:p>
            <a:pPr indent="0" lvl="0" marL="177800" rtl="0" algn="l">
              <a:lnSpc>
                <a:spcPct val="110000"/>
              </a:lnSpc>
              <a:spcBef>
                <a:spcPts val="0"/>
              </a:spcBef>
              <a:spcAft>
                <a:spcPts val="0"/>
              </a:spcAft>
              <a:buSzPts val="2800"/>
              <a:buNone/>
            </a:pPr>
            <a:r>
              <a:rPr lang="en-US" sz="1800">
                <a:latin typeface="Calibri"/>
                <a:ea typeface="Calibri"/>
                <a:cs typeface="Calibri"/>
                <a:sym typeface="Calibri"/>
              </a:rPr>
              <a:t>*Please note the above dates are suggested dates.</a:t>
            </a:r>
            <a:endParaRPr/>
          </a:p>
          <a:p>
            <a:pPr indent="-50800" lvl="0" marL="228600" rtl="0" algn="l">
              <a:lnSpc>
                <a:spcPct val="110000"/>
              </a:lnSpc>
              <a:spcBef>
                <a:spcPts val="0"/>
              </a:spcBef>
              <a:spcAft>
                <a:spcPts val="0"/>
              </a:spcAft>
              <a:buClr>
                <a:schemeClr val="dk1"/>
              </a:buClr>
              <a:buSzPts val="2800"/>
              <a:buNone/>
            </a:pPr>
            <a:r>
              <a:t/>
            </a:r>
            <a:endParaRPr/>
          </a:p>
        </p:txBody>
      </p:sp>
      <p:graphicFrame>
        <p:nvGraphicFramePr>
          <p:cNvPr id="389" name="Google Shape;389;p9"/>
          <p:cNvGraphicFramePr/>
          <p:nvPr/>
        </p:nvGraphicFramePr>
        <p:xfrm>
          <a:off x="1403927" y="2910100"/>
          <a:ext cx="3000000" cy="3000000"/>
        </p:xfrm>
        <a:graphic>
          <a:graphicData uri="http://schemas.openxmlformats.org/drawingml/2006/table">
            <a:tbl>
              <a:tblPr bandRow="1" firstRow="1">
                <a:noFill/>
                <a:tableStyleId>{201A637B-67A1-4CA3-B003-E085A3FA35E0}</a:tableStyleId>
              </a:tblPr>
              <a:tblGrid>
                <a:gridCol w="1172350"/>
                <a:gridCol w="6281375"/>
                <a:gridCol w="1418800"/>
              </a:tblGrid>
              <a:tr h="655625">
                <a:tc>
                  <a:txBody>
                    <a:bodyPr/>
                    <a:lstStyle/>
                    <a:p>
                      <a:pPr indent="-342900" lvl="0" marL="342900" marR="0" rtl="0" algn="l">
                        <a:lnSpc>
                          <a:spcPct val="100000"/>
                        </a:lnSpc>
                        <a:spcBef>
                          <a:spcPts val="0"/>
                        </a:spcBef>
                        <a:spcAft>
                          <a:spcPts val="0"/>
                        </a:spcAft>
                        <a:buClr>
                          <a:srgbClr val="000000"/>
                        </a:buClr>
                        <a:buSzPts val="2000"/>
                        <a:buFont typeface="Arial"/>
                        <a:buChar char="•"/>
                      </a:pPr>
                      <a:r>
                        <a:rPr b="0" lang="en-US" sz="2000" u="none" cap="none" strike="noStrike">
                          <a:solidFill>
                            <a:schemeClr val="dk1"/>
                          </a:solidFill>
                          <a:latin typeface="Avenir"/>
                          <a:ea typeface="Avenir"/>
                          <a:cs typeface="Avenir"/>
                          <a:sym typeface="Avenir"/>
                        </a:rPr>
                        <a:t>IFS</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lang="en-US" sz="2000" u="none" cap="none" strike="noStrike">
                          <a:solidFill>
                            <a:schemeClr val="dk1"/>
                          </a:solidFill>
                          <a:latin typeface="Avenir"/>
                          <a:ea typeface="Avenir"/>
                          <a:cs typeface="Avenir"/>
                          <a:sym typeface="Avenir"/>
                        </a:rPr>
                        <a:t>Install Yealink </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lang="en-US" sz="2000" u="none" cap="none" strike="noStrike">
                          <a:solidFill>
                            <a:schemeClr val="dk1"/>
                          </a:solidFill>
                          <a:latin typeface="Avenir"/>
                          <a:ea typeface="Avenir"/>
                          <a:cs typeface="Avenir"/>
                          <a:sym typeface="Avenir"/>
                        </a:rPr>
                        <a:t>May</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b="0" sz="2000" u="none" cap="none" strike="noStrike">
                        <a:solidFill>
                          <a:schemeClr val="dk1"/>
                        </a:solidFill>
                        <a:latin typeface="Avenir"/>
                        <a:ea typeface="Avenir"/>
                        <a:cs typeface="Avenir"/>
                        <a:sym typeface="Avenir"/>
                      </a:endParaRPr>
                    </a:p>
                  </a:txBody>
                  <a:tcPr marT="45725" marB="45725" marR="91450" marL="91450">
                    <a:solidFill>
                      <a:schemeClr val="lt1"/>
                    </a:solidFill>
                  </a:tcPr>
                </a:tc>
              </a:tr>
              <a:tr h="655625">
                <a:tc>
                  <a:txBody>
                    <a:bodyPr/>
                    <a:lstStyle/>
                    <a:p>
                      <a:pPr indent="-342900" lvl="0" marL="342900" marR="0" rtl="0" algn="l">
                        <a:lnSpc>
                          <a:spcPct val="100000"/>
                        </a:lnSpc>
                        <a:spcBef>
                          <a:spcPts val="0"/>
                        </a:spcBef>
                        <a:spcAft>
                          <a:spcPts val="0"/>
                        </a:spcAft>
                        <a:buClr>
                          <a:srgbClr val="000000"/>
                        </a:buClr>
                        <a:buSzPts val="2000"/>
                        <a:buFont typeface="Arial"/>
                        <a:buChar char="•"/>
                      </a:pPr>
                      <a:r>
                        <a:rPr lang="en-US" sz="2000" u="none" cap="none" strike="noStrike">
                          <a:solidFill>
                            <a:schemeClr val="dk1"/>
                          </a:solidFill>
                          <a:latin typeface="Avenir"/>
                          <a:ea typeface="Avenir"/>
                          <a:cs typeface="Avenir"/>
                          <a:sym typeface="Avenir"/>
                        </a:rPr>
                        <a:t>IFS</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enir"/>
                          <a:ea typeface="Avenir"/>
                          <a:cs typeface="Avenir"/>
                          <a:sym typeface="Avenir"/>
                        </a:rPr>
                        <a:t>Training of Staff on Admin System</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enir"/>
                          <a:ea typeface="Avenir"/>
                          <a:cs typeface="Avenir"/>
                          <a:sym typeface="Avenir"/>
                        </a:rPr>
                        <a:t>May</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solidFill>
                          <a:schemeClr val="dk1"/>
                        </a:solidFill>
                        <a:latin typeface="Avenir"/>
                        <a:ea typeface="Avenir"/>
                        <a:cs typeface="Avenir"/>
                        <a:sym typeface="Avenir"/>
                      </a:endParaRPr>
                    </a:p>
                  </a:txBody>
                  <a:tcPr marT="45725" marB="45725" marR="91450" marL="91450">
                    <a:solidFill>
                      <a:schemeClr val="lt1"/>
                    </a:solidFill>
                  </a:tcPr>
                </a:tc>
              </a:tr>
              <a:tr h="655625">
                <a:tc>
                  <a:txBody>
                    <a:bodyPr/>
                    <a:lstStyle/>
                    <a:p>
                      <a:pPr indent="-342900" lvl="0" marL="342900" marR="0" rtl="0" algn="l">
                        <a:lnSpc>
                          <a:spcPct val="100000"/>
                        </a:lnSpc>
                        <a:spcBef>
                          <a:spcPts val="0"/>
                        </a:spcBef>
                        <a:spcAft>
                          <a:spcPts val="0"/>
                        </a:spcAft>
                        <a:buClr>
                          <a:srgbClr val="000000"/>
                        </a:buClr>
                        <a:buSzPts val="2000"/>
                        <a:buFont typeface="Arial"/>
                        <a:buChar char="•"/>
                      </a:pPr>
                      <a:r>
                        <a:rPr lang="en-US" sz="2000" u="none" cap="none" strike="noStrike">
                          <a:solidFill>
                            <a:schemeClr val="dk1"/>
                          </a:solidFill>
                          <a:latin typeface="Avenir"/>
                          <a:ea typeface="Avenir"/>
                          <a:cs typeface="Avenir"/>
                          <a:sym typeface="Avenir"/>
                        </a:rPr>
                        <a:t>IFS</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enir"/>
                          <a:ea typeface="Avenir"/>
                          <a:cs typeface="Avenir"/>
                          <a:sym typeface="Avenir"/>
                        </a:rPr>
                        <a:t>Develop Customized Health Promotion Material</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enir"/>
                          <a:ea typeface="Avenir"/>
                          <a:cs typeface="Avenir"/>
                          <a:sym typeface="Avenir"/>
                        </a:rPr>
                        <a:t>June</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solidFill>
                          <a:schemeClr val="dk1"/>
                        </a:solidFill>
                        <a:latin typeface="Avenir"/>
                        <a:ea typeface="Avenir"/>
                        <a:cs typeface="Avenir"/>
                        <a:sym typeface="Avenir"/>
                      </a:endParaRPr>
                    </a:p>
                  </a:txBody>
                  <a:tcPr marT="45725" marB="45725" marR="91450" marL="91450">
                    <a:solidFill>
                      <a:schemeClr val="lt1"/>
                    </a:solidFill>
                  </a:tcPr>
                </a:tc>
              </a:tr>
              <a:tr h="655625">
                <a:tc>
                  <a:txBody>
                    <a:bodyPr/>
                    <a:lstStyle/>
                    <a:p>
                      <a:pPr indent="-342900" lvl="0" marL="342900" marR="0" rtl="0" algn="l">
                        <a:lnSpc>
                          <a:spcPct val="100000"/>
                        </a:lnSpc>
                        <a:spcBef>
                          <a:spcPts val="0"/>
                        </a:spcBef>
                        <a:spcAft>
                          <a:spcPts val="0"/>
                        </a:spcAft>
                        <a:buClr>
                          <a:srgbClr val="000000"/>
                        </a:buClr>
                        <a:buSzPts val="2000"/>
                        <a:buFont typeface="Arial"/>
                        <a:buChar char="•"/>
                      </a:pPr>
                      <a:r>
                        <a:rPr lang="en-US" sz="2000" u="none" cap="none" strike="noStrike">
                          <a:solidFill>
                            <a:schemeClr val="dk1"/>
                          </a:solidFill>
                          <a:latin typeface="Avenir"/>
                          <a:ea typeface="Avenir"/>
                          <a:cs typeface="Avenir"/>
                          <a:sym typeface="Avenir"/>
                        </a:rPr>
                        <a:t>IFS</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enir"/>
                          <a:ea typeface="Avenir"/>
                          <a:cs typeface="Avenir"/>
                          <a:sym typeface="Avenir"/>
                        </a:rPr>
                        <a:t>Training of Staff on FH/Counseling</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Avenir"/>
                          <a:ea typeface="Avenir"/>
                          <a:cs typeface="Avenir"/>
                          <a:sym typeface="Avenir"/>
                        </a:rPr>
                        <a:t>June</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solidFill>
                          <a:schemeClr val="dk1"/>
                        </a:solidFill>
                        <a:latin typeface="Avenir"/>
                        <a:ea typeface="Avenir"/>
                        <a:cs typeface="Avenir"/>
                        <a:sym typeface="Avenir"/>
                      </a:endParaRPr>
                    </a:p>
                  </a:txBody>
                  <a:tcPr marT="45725" marB="45725" marR="91450" marL="91450">
                    <a:solidFill>
                      <a:schemeClr val="lt1"/>
                    </a:solidFill>
                  </a:tcPr>
                </a:tc>
              </a:tr>
            </a:tbl>
          </a:graphicData>
        </a:graphic>
      </p:graphicFrame>
      <p:pic>
        <p:nvPicPr>
          <p:cNvPr descr="Logo&#10;&#10;Description automatically generated" id="390" name="Google Shape;390;p9"/>
          <p:cNvPicPr preferRelativeResize="0"/>
          <p:nvPr/>
        </p:nvPicPr>
        <p:blipFill rotWithShape="1">
          <a:blip r:embed="rId3">
            <a:alphaModFix/>
          </a:blip>
          <a:srcRect b="0" l="0" r="0" t="0"/>
          <a:stretch/>
        </p:blipFill>
        <p:spPr>
          <a:xfrm>
            <a:off x="540601" y="71418"/>
            <a:ext cx="1149933" cy="477222"/>
          </a:xfrm>
          <a:prstGeom prst="rect">
            <a:avLst/>
          </a:prstGeom>
          <a:noFill/>
          <a:ln>
            <a:noFill/>
          </a:ln>
        </p:spPr>
      </p:pic>
    </p:spTree>
  </p:cSld>
  <p:clrMapOvr>
    <a:masterClrMapping/>
  </p:clrMapOvr>
  <p:transition spd="slow">
    <p:wipe dir="l"/>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1"/>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Marketing The Program</a:t>
            </a:r>
            <a:endParaRPr/>
          </a:p>
        </p:txBody>
      </p:sp>
      <p:sp>
        <p:nvSpPr>
          <p:cNvPr id="396" name="Google Shape;396;p31"/>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p>
            <a:pPr indent="-50800" lvl="0" marL="228600" rtl="0" algn="l">
              <a:lnSpc>
                <a:spcPct val="110000"/>
              </a:lnSpc>
              <a:spcBef>
                <a:spcPts val="0"/>
              </a:spcBef>
              <a:spcAft>
                <a:spcPts val="0"/>
              </a:spcAft>
              <a:buClr>
                <a:schemeClr val="dk1"/>
              </a:buClr>
              <a:buSzPts val="2800"/>
              <a:buNone/>
            </a:pPr>
            <a:r>
              <a:rPr lang="en-US"/>
              <a:t>Insurance for Students is able to develop marketing materials to promote the student health insurance plans through brochures, email blast and social media.</a:t>
            </a:r>
            <a:endParaRPr/>
          </a:p>
        </p:txBody>
      </p:sp>
      <p:pic>
        <p:nvPicPr>
          <p:cNvPr descr="Logo&#10;&#10;Description automatically generated" id="397" name="Google Shape;397;p31"/>
          <p:cNvPicPr preferRelativeResize="0"/>
          <p:nvPr/>
        </p:nvPicPr>
        <p:blipFill rotWithShape="1">
          <a:blip r:embed="rId3">
            <a:alphaModFix/>
          </a:blip>
          <a:srcRect b="0" l="0" r="0" t="0"/>
          <a:stretch/>
        </p:blipFill>
        <p:spPr>
          <a:xfrm>
            <a:off x="540601" y="71418"/>
            <a:ext cx="1149933" cy="477222"/>
          </a:xfrm>
          <a:prstGeom prst="rect">
            <a:avLst/>
          </a:prstGeom>
          <a:noFill/>
          <a:ln>
            <a:noFill/>
          </a:ln>
        </p:spPr>
      </p:pic>
    </p:spTree>
  </p:cSld>
  <p:clrMapOvr>
    <a:masterClrMapping/>
  </p:clrMapOvr>
  <p:transition spd="slow">
    <p:wipe dir="l"/>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117d50584cc_0_18"/>
          <p:cNvSpPr/>
          <p:nvPr/>
        </p:nvSpPr>
        <p:spPr>
          <a:xfrm>
            <a:off x="7707100" y="217725"/>
            <a:ext cx="2747700" cy="5115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3" name="Google Shape;403;g117d50584cc_0_18"/>
          <p:cNvPicPr preferRelativeResize="0"/>
          <p:nvPr/>
        </p:nvPicPr>
        <p:blipFill rotWithShape="1">
          <a:blip r:embed="rId3">
            <a:alphaModFix/>
          </a:blip>
          <a:srcRect b="0" l="0" r="0" t="0"/>
          <a:stretch/>
        </p:blipFill>
        <p:spPr>
          <a:xfrm>
            <a:off x="3538963" y="152400"/>
            <a:ext cx="5114065" cy="6553198"/>
          </a:xfrm>
          <a:prstGeom prst="rect">
            <a:avLst/>
          </a:prstGeom>
          <a:noFill/>
          <a:ln>
            <a:noFill/>
          </a:ln>
        </p:spPr>
      </p:pic>
      <p:pic>
        <p:nvPicPr>
          <p:cNvPr descr="Logo&#10;&#10;Description automatically generated" id="404" name="Google Shape;404;g117d50584cc_0_18"/>
          <p:cNvPicPr preferRelativeResize="0"/>
          <p:nvPr/>
        </p:nvPicPr>
        <p:blipFill rotWithShape="1">
          <a:blip r:embed="rId4">
            <a:alphaModFix/>
          </a:blip>
          <a:srcRect b="0" l="0" r="0" t="0"/>
          <a:stretch/>
        </p:blipFill>
        <p:spPr>
          <a:xfrm>
            <a:off x="540601" y="71418"/>
            <a:ext cx="1149931" cy="477222"/>
          </a:xfrm>
          <a:prstGeom prst="rect">
            <a:avLst/>
          </a:prstGeom>
          <a:noFill/>
          <a:ln>
            <a:noFill/>
          </a:ln>
        </p:spPr>
      </p:pic>
    </p:spTree>
  </p:cSld>
  <p:clrMapOvr>
    <a:masterClrMapping/>
  </p:clrMapOvr>
  <p:transition spd="slow">
    <p:wipe dir="l"/>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Meet the Team</a:t>
            </a:r>
            <a:endParaRPr/>
          </a:p>
        </p:txBody>
      </p:sp>
      <p:sp>
        <p:nvSpPr>
          <p:cNvPr id="142" name="Google Shape;142;p2"/>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0"/>
              </a:spcBef>
              <a:spcAft>
                <a:spcPts val="0"/>
              </a:spcAft>
              <a:buClr>
                <a:schemeClr val="dk1"/>
              </a:buClr>
              <a:buSzPts val="1700"/>
              <a:buChar char="•"/>
            </a:pPr>
            <a:r>
              <a:rPr lang="en-US" sz="1700"/>
              <a:t>Craig Bode – </a:t>
            </a:r>
            <a:r>
              <a:rPr i="1" lang="en-US" sz="1700"/>
              <a:t>Vice President of IFS &amp; Main Contact for Florida Atlantic University</a:t>
            </a:r>
            <a:endParaRPr/>
          </a:p>
          <a:p>
            <a:pPr indent="-228600" lvl="0" marL="228600" rtl="0" algn="l">
              <a:lnSpc>
                <a:spcPct val="150000"/>
              </a:lnSpc>
              <a:spcBef>
                <a:spcPts val="0"/>
              </a:spcBef>
              <a:spcAft>
                <a:spcPts val="0"/>
              </a:spcAft>
              <a:buSzPts val="1700"/>
              <a:buChar char="•"/>
            </a:pPr>
            <a:r>
              <a:rPr lang="en-US" sz="1700"/>
              <a:t>Pat White – </a:t>
            </a:r>
            <a:r>
              <a:rPr i="1" lang="en-US" sz="1700"/>
              <a:t>President and Founder of IFS</a:t>
            </a:r>
            <a:endParaRPr i="1" sz="1700"/>
          </a:p>
          <a:p>
            <a:pPr indent="-228600" lvl="0" marL="228600" rtl="0" algn="l">
              <a:lnSpc>
                <a:spcPct val="110000"/>
              </a:lnSpc>
              <a:spcBef>
                <a:spcPts val="1000"/>
              </a:spcBef>
              <a:spcAft>
                <a:spcPts val="0"/>
              </a:spcAft>
              <a:buClr>
                <a:schemeClr val="dk1"/>
              </a:buClr>
              <a:buSzPts val="1700"/>
              <a:buChar char="•"/>
            </a:pPr>
            <a:r>
              <a:rPr lang="en-US" sz="1700"/>
              <a:t>Kevin Saremi –</a:t>
            </a:r>
            <a:r>
              <a:rPr i="1" lang="en-US" sz="1700"/>
              <a:t>President and Founder of FH</a:t>
            </a:r>
            <a:endParaRPr sz="1700"/>
          </a:p>
          <a:p>
            <a:pPr indent="-228600" lvl="0" marL="228600" rtl="0" algn="l">
              <a:lnSpc>
                <a:spcPct val="110000"/>
              </a:lnSpc>
              <a:spcBef>
                <a:spcPts val="1000"/>
              </a:spcBef>
              <a:spcAft>
                <a:spcPts val="0"/>
              </a:spcAft>
              <a:buSzPts val="1700"/>
              <a:buChar char="•"/>
            </a:pPr>
            <a:r>
              <a:rPr lang="en-US" sz="1700"/>
              <a:t>Fran Buit – </a:t>
            </a:r>
            <a:r>
              <a:rPr i="1" lang="en-US" sz="1700"/>
              <a:t>Chief</a:t>
            </a:r>
            <a:r>
              <a:rPr lang="en-US" sz="1700"/>
              <a:t> </a:t>
            </a:r>
            <a:r>
              <a:rPr i="1" lang="en-US" sz="1700"/>
              <a:t>Operations Officer of IFS &amp; Secondary Contact for Florida Atlantic University</a:t>
            </a:r>
            <a:endParaRPr sz="1700"/>
          </a:p>
          <a:p>
            <a:pPr indent="-228600" lvl="0" marL="228600" rtl="0" algn="l">
              <a:lnSpc>
                <a:spcPct val="110000"/>
              </a:lnSpc>
              <a:spcBef>
                <a:spcPts val="1000"/>
              </a:spcBef>
              <a:spcAft>
                <a:spcPts val="0"/>
              </a:spcAft>
              <a:buClr>
                <a:schemeClr val="dk1"/>
              </a:buClr>
              <a:buSzPts val="1700"/>
              <a:buChar char="•"/>
            </a:pPr>
            <a:r>
              <a:rPr lang="en-US" sz="1700"/>
              <a:t>Gina Warga – </a:t>
            </a:r>
            <a:r>
              <a:rPr i="1" lang="en-US" sz="1700"/>
              <a:t>Marketing Manager of IFS</a:t>
            </a:r>
            <a:endParaRPr/>
          </a:p>
          <a:p>
            <a:pPr indent="-228600" lvl="0" marL="228600" rtl="0" algn="l">
              <a:lnSpc>
                <a:spcPct val="110000"/>
              </a:lnSpc>
              <a:spcBef>
                <a:spcPts val="1000"/>
              </a:spcBef>
              <a:spcAft>
                <a:spcPts val="0"/>
              </a:spcAft>
              <a:buClr>
                <a:schemeClr val="dk1"/>
              </a:buClr>
              <a:buSzPts val="1700"/>
              <a:buChar char="•"/>
            </a:pPr>
            <a:r>
              <a:rPr lang="en-US" sz="1700"/>
              <a:t>Rob Aquadro – </a:t>
            </a:r>
            <a:r>
              <a:rPr i="1" lang="en-US" sz="1700"/>
              <a:t>Controller of IFS</a:t>
            </a:r>
            <a:endParaRPr i="1" sz="1700"/>
          </a:p>
          <a:p>
            <a:pPr indent="-228600" lvl="0" marL="228600" rtl="0" algn="l">
              <a:lnSpc>
                <a:spcPct val="110000"/>
              </a:lnSpc>
              <a:spcBef>
                <a:spcPts val="1000"/>
              </a:spcBef>
              <a:spcAft>
                <a:spcPts val="0"/>
              </a:spcAft>
              <a:buClr>
                <a:schemeClr val="dk1"/>
              </a:buClr>
              <a:buSzPts val="1700"/>
              <a:buChar char="•"/>
            </a:pPr>
            <a:r>
              <a:rPr lang="en-US" sz="1700"/>
              <a:t>James Zarvis - </a:t>
            </a:r>
            <a:r>
              <a:rPr i="1" lang="en-US" sz="1700"/>
              <a:t>Development Manager of IFS</a:t>
            </a:r>
            <a:endParaRPr/>
          </a:p>
          <a:p>
            <a:pPr indent="-228600" lvl="0" marL="228600" rtl="0" algn="l">
              <a:lnSpc>
                <a:spcPct val="110000"/>
              </a:lnSpc>
              <a:spcBef>
                <a:spcPts val="1000"/>
              </a:spcBef>
              <a:spcAft>
                <a:spcPts val="0"/>
              </a:spcAft>
              <a:buSzPts val="1700"/>
              <a:buChar char="•"/>
            </a:pPr>
            <a:r>
              <a:rPr lang="en-US" sz="1700"/>
              <a:t>Paula Hamilton LICSW  - </a:t>
            </a:r>
            <a:r>
              <a:rPr i="1" lang="en-US" sz="1700"/>
              <a:t>Director of Account Services/Counseling</a:t>
            </a:r>
            <a:endParaRPr sz="1700"/>
          </a:p>
          <a:p>
            <a:pPr indent="-120650" lvl="0" marL="228600" rtl="0" algn="l">
              <a:lnSpc>
                <a:spcPct val="110000"/>
              </a:lnSpc>
              <a:spcBef>
                <a:spcPts val="1000"/>
              </a:spcBef>
              <a:spcAft>
                <a:spcPts val="0"/>
              </a:spcAft>
              <a:buClr>
                <a:schemeClr val="dk1"/>
              </a:buClr>
              <a:buSzPts val="1700"/>
              <a:buNone/>
            </a:pPr>
            <a:r>
              <a:t/>
            </a:r>
            <a:endParaRPr sz="1700"/>
          </a:p>
          <a:p>
            <a:pPr indent="0" lvl="0" marL="0" rtl="0" algn="l">
              <a:lnSpc>
                <a:spcPct val="110000"/>
              </a:lnSpc>
              <a:spcBef>
                <a:spcPts val="1000"/>
              </a:spcBef>
              <a:spcAft>
                <a:spcPts val="0"/>
              </a:spcAft>
              <a:buClr>
                <a:schemeClr val="dk1"/>
              </a:buClr>
              <a:buSzPts val="2800"/>
              <a:buNone/>
            </a:pPr>
            <a:r>
              <a:t/>
            </a:r>
            <a:endParaRPr sz="1700"/>
          </a:p>
        </p:txBody>
      </p:sp>
      <p:pic>
        <p:nvPicPr>
          <p:cNvPr descr="Logo&#10;&#10;Description automatically generated" id="143" name="Google Shape;143;p2"/>
          <p:cNvPicPr preferRelativeResize="0"/>
          <p:nvPr/>
        </p:nvPicPr>
        <p:blipFill rotWithShape="1">
          <a:blip r:embed="rId3">
            <a:alphaModFix/>
          </a:blip>
          <a:srcRect b="0" l="0" r="0" t="0"/>
          <a:stretch/>
        </p:blipFill>
        <p:spPr>
          <a:xfrm>
            <a:off x="540601" y="71418"/>
            <a:ext cx="1149933" cy="477222"/>
          </a:xfrm>
          <a:prstGeom prst="rect">
            <a:avLst/>
          </a:prstGeom>
          <a:noFill/>
          <a:ln>
            <a:noFill/>
          </a:ln>
        </p:spPr>
      </p:pic>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g117d50584cc_4_9"/>
          <p:cNvPicPr preferRelativeResize="0"/>
          <p:nvPr/>
        </p:nvPicPr>
        <p:blipFill rotWithShape="1">
          <a:blip r:embed="rId3">
            <a:alphaModFix/>
          </a:blip>
          <a:srcRect b="0" l="0" r="0" t="0"/>
          <a:stretch/>
        </p:blipFill>
        <p:spPr>
          <a:xfrm>
            <a:off x="65325" y="65425"/>
            <a:ext cx="4441500" cy="4425725"/>
          </a:xfrm>
          <a:prstGeom prst="rect">
            <a:avLst/>
          </a:prstGeom>
          <a:noFill/>
          <a:ln>
            <a:noFill/>
          </a:ln>
        </p:spPr>
      </p:pic>
      <p:pic>
        <p:nvPicPr>
          <p:cNvPr id="411" name="Google Shape;411;g117d50584cc_4_9"/>
          <p:cNvPicPr preferRelativeResize="0"/>
          <p:nvPr/>
        </p:nvPicPr>
        <p:blipFill rotWithShape="1">
          <a:blip r:embed="rId4">
            <a:alphaModFix/>
          </a:blip>
          <a:srcRect b="0" l="0" r="0" t="0"/>
          <a:stretch/>
        </p:blipFill>
        <p:spPr>
          <a:xfrm>
            <a:off x="4566638" y="3233050"/>
            <a:ext cx="3559525" cy="3553200"/>
          </a:xfrm>
          <a:prstGeom prst="rect">
            <a:avLst/>
          </a:prstGeom>
          <a:noFill/>
          <a:ln>
            <a:noFill/>
          </a:ln>
        </p:spPr>
      </p:pic>
      <p:pic>
        <p:nvPicPr>
          <p:cNvPr id="412" name="Google Shape;412;g117d50584cc_4_9"/>
          <p:cNvPicPr preferRelativeResize="0"/>
          <p:nvPr/>
        </p:nvPicPr>
        <p:blipFill rotWithShape="1">
          <a:blip r:embed="rId5">
            <a:alphaModFix/>
          </a:blip>
          <a:srcRect b="0" l="0" r="0" t="0"/>
          <a:stretch/>
        </p:blipFill>
        <p:spPr>
          <a:xfrm>
            <a:off x="8186000" y="65425"/>
            <a:ext cx="3940700" cy="3933667"/>
          </a:xfrm>
          <a:prstGeom prst="rect">
            <a:avLst/>
          </a:prstGeom>
          <a:noFill/>
          <a:ln>
            <a:noFill/>
          </a:ln>
        </p:spPr>
      </p:pic>
      <p:sp>
        <p:nvSpPr>
          <p:cNvPr id="413" name="Google Shape;413;g117d50584cc_4_9"/>
          <p:cNvSpPr txBox="1"/>
          <p:nvPr/>
        </p:nvSpPr>
        <p:spPr>
          <a:xfrm>
            <a:off x="5404750" y="1600175"/>
            <a:ext cx="1687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venir"/>
                <a:ea typeface="Avenir"/>
                <a:cs typeface="Avenir"/>
                <a:sym typeface="Avenir"/>
              </a:rPr>
              <a:t>Marketing Emails</a:t>
            </a:r>
            <a:endParaRPr b="0" i="0" sz="1400" u="none" cap="none" strike="noStrike">
              <a:solidFill>
                <a:srgbClr val="000000"/>
              </a:solidFill>
              <a:latin typeface="Avenir"/>
              <a:ea typeface="Avenir"/>
              <a:cs typeface="Avenir"/>
              <a:sym typeface="Avenir"/>
            </a:endParaRPr>
          </a:p>
        </p:txBody>
      </p:sp>
      <p:pic>
        <p:nvPicPr>
          <p:cNvPr descr="Logo&#10;&#10;Description automatically generated" id="414" name="Google Shape;414;g117d50584cc_4_9"/>
          <p:cNvPicPr preferRelativeResize="0"/>
          <p:nvPr/>
        </p:nvPicPr>
        <p:blipFill rotWithShape="1">
          <a:blip r:embed="rId6">
            <a:alphaModFix/>
          </a:blip>
          <a:srcRect b="0" l="0" r="0" t="0"/>
          <a:stretch/>
        </p:blipFill>
        <p:spPr>
          <a:xfrm>
            <a:off x="5673383" y="65425"/>
            <a:ext cx="1149933" cy="477222"/>
          </a:xfrm>
          <a:prstGeom prst="rect">
            <a:avLst/>
          </a:prstGeom>
          <a:noFill/>
          <a:ln>
            <a:noFill/>
          </a:ln>
        </p:spPr>
      </p:pic>
    </p:spTree>
  </p:cSld>
  <p:clrMapOvr>
    <a:masterClrMapping/>
  </p:clrMapOvr>
  <p:transition spd="slow">
    <p:wipe dir="l"/>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g117d50584cc_4_14"/>
          <p:cNvPicPr preferRelativeResize="0"/>
          <p:nvPr/>
        </p:nvPicPr>
        <p:blipFill rotWithShape="1">
          <a:blip r:embed="rId3">
            <a:alphaModFix/>
          </a:blip>
          <a:srcRect b="0" l="0" r="0" t="0"/>
          <a:stretch/>
        </p:blipFill>
        <p:spPr>
          <a:xfrm>
            <a:off x="1001500" y="152400"/>
            <a:ext cx="3806765" cy="6553199"/>
          </a:xfrm>
          <a:prstGeom prst="rect">
            <a:avLst/>
          </a:prstGeom>
          <a:noFill/>
          <a:ln>
            <a:noFill/>
          </a:ln>
        </p:spPr>
      </p:pic>
      <p:pic>
        <p:nvPicPr>
          <p:cNvPr id="421" name="Google Shape;421;g117d50584cc_4_14"/>
          <p:cNvPicPr preferRelativeResize="0"/>
          <p:nvPr/>
        </p:nvPicPr>
        <p:blipFill rotWithShape="1">
          <a:blip r:embed="rId4">
            <a:alphaModFix/>
          </a:blip>
          <a:srcRect b="0" l="0" r="0" t="0"/>
          <a:stretch/>
        </p:blipFill>
        <p:spPr>
          <a:xfrm>
            <a:off x="5668240" y="966788"/>
            <a:ext cx="6076950" cy="4924425"/>
          </a:xfrm>
          <a:prstGeom prst="rect">
            <a:avLst/>
          </a:prstGeom>
          <a:noFill/>
          <a:ln>
            <a:noFill/>
          </a:ln>
        </p:spPr>
      </p:pic>
      <p:sp>
        <p:nvSpPr>
          <p:cNvPr id="422" name="Google Shape;422;g117d50584cc_4_14"/>
          <p:cNvSpPr/>
          <p:nvPr/>
        </p:nvSpPr>
        <p:spPr>
          <a:xfrm>
            <a:off x="2144475" y="130625"/>
            <a:ext cx="1556700" cy="8361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3" name="Google Shape;423;g117d50584cc_4_14"/>
          <p:cNvPicPr preferRelativeResize="0"/>
          <p:nvPr/>
        </p:nvPicPr>
        <p:blipFill rotWithShape="1">
          <a:blip r:embed="rId5">
            <a:alphaModFix/>
          </a:blip>
          <a:srcRect b="0" l="0" r="0" t="0"/>
          <a:stretch/>
        </p:blipFill>
        <p:spPr>
          <a:xfrm>
            <a:off x="1799988" y="234267"/>
            <a:ext cx="2209802" cy="804951"/>
          </a:xfrm>
          <a:prstGeom prst="rect">
            <a:avLst/>
          </a:prstGeom>
          <a:noFill/>
          <a:ln>
            <a:noFill/>
          </a:ln>
        </p:spPr>
      </p:pic>
    </p:spTree>
  </p:cSld>
  <p:clrMapOvr>
    <a:masterClrMapping/>
  </p:clrMapOvr>
  <p:transition spd="slow">
    <p:wipe dir="l"/>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2"/>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Sample Reports</a:t>
            </a:r>
            <a:endParaRPr/>
          </a:p>
        </p:txBody>
      </p:sp>
      <p:sp>
        <p:nvSpPr>
          <p:cNvPr id="429" name="Google Shape;429;p32"/>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p>
            <a:pPr indent="-50800" lvl="0" marL="228600" rtl="0" algn="l">
              <a:lnSpc>
                <a:spcPct val="110000"/>
              </a:lnSpc>
              <a:spcBef>
                <a:spcPts val="0"/>
              </a:spcBef>
              <a:spcAft>
                <a:spcPts val="0"/>
              </a:spcAft>
              <a:buClr>
                <a:schemeClr val="dk1"/>
              </a:buClr>
              <a:buSzPts val="2800"/>
              <a:buNone/>
            </a:pPr>
            <a:r>
              <a:rPr lang="en-US"/>
              <a:t>Sample 1 - ASAP Utilization Report</a:t>
            </a:r>
            <a:endParaRPr/>
          </a:p>
          <a:p>
            <a:pPr indent="-50800" lvl="0" marL="228600" rtl="0" algn="l">
              <a:lnSpc>
                <a:spcPct val="110000"/>
              </a:lnSpc>
              <a:spcBef>
                <a:spcPts val="0"/>
              </a:spcBef>
              <a:spcAft>
                <a:spcPts val="0"/>
              </a:spcAft>
              <a:buClr>
                <a:schemeClr val="dk1"/>
              </a:buClr>
              <a:buSzPts val="2800"/>
              <a:buNone/>
            </a:pPr>
            <a:r>
              <a:t/>
            </a:r>
            <a:endParaRPr/>
          </a:p>
          <a:p>
            <a:pPr indent="-50800" lvl="0" marL="228600" rtl="0" algn="l">
              <a:lnSpc>
                <a:spcPct val="110000"/>
              </a:lnSpc>
              <a:spcBef>
                <a:spcPts val="0"/>
              </a:spcBef>
              <a:spcAft>
                <a:spcPts val="0"/>
              </a:spcAft>
              <a:buClr>
                <a:schemeClr val="dk1"/>
              </a:buClr>
              <a:buSzPts val="2800"/>
              <a:buNone/>
            </a:pPr>
            <a:r>
              <a:rPr lang="en-US"/>
              <a:t>Sample 2 – Loss Ratio Report</a:t>
            </a:r>
            <a:endParaRPr/>
          </a:p>
        </p:txBody>
      </p:sp>
      <p:pic>
        <p:nvPicPr>
          <p:cNvPr descr="Logo&#10;&#10;Description automatically generated" id="430" name="Google Shape;430;p32"/>
          <p:cNvPicPr preferRelativeResize="0"/>
          <p:nvPr/>
        </p:nvPicPr>
        <p:blipFill rotWithShape="1">
          <a:blip r:embed="rId3">
            <a:alphaModFix/>
          </a:blip>
          <a:srcRect b="0" l="0" r="0" t="0"/>
          <a:stretch/>
        </p:blipFill>
        <p:spPr>
          <a:xfrm>
            <a:off x="540601" y="71418"/>
            <a:ext cx="1149933" cy="477222"/>
          </a:xfrm>
          <a:prstGeom prst="rect">
            <a:avLst/>
          </a:prstGeom>
          <a:noFill/>
          <a:ln>
            <a:noFill/>
          </a:ln>
        </p:spPr>
      </p:pic>
    </p:spTree>
  </p:cSld>
  <p:clrMapOvr>
    <a:masterClrMapping/>
  </p:clrMapOvr>
  <p:transition spd="slow">
    <p:wipe dir="l"/>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g117d50584cc_4_20"/>
          <p:cNvPicPr preferRelativeResize="0"/>
          <p:nvPr/>
        </p:nvPicPr>
        <p:blipFill rotWithShape="1">
          <a:blip r:embed="rId3">
            <a:alphaModFix/>
          </a:blip>
          <a:srcRect b="0" l="0" r="0" t="0"/>
          <a:stretch/>
        </p:blipFill>
        <p:spPr>
          <a:xfrm>
            <a:off x="3218788" y="97975"/>
            <a:ext cx="5754426" cy="6553199"/>
          </a:xfrm>
          <a:prstGeom prst="rect">
            <a:avLst/>
          </a:prstGeom>
          <a:noFill/>
          <a:ln>
            <a:noFill/>
          </a:ln>
        </p:spPr>
      </p:pic>
      <p:pic>
        <p:nvPicPr>
          <p:cNvPr descr="Logo&#10;&#10;Description automatically generated" id="437" name="Google Shape;437;g117d50584cc_4_20"/>
          <p:cNvPicPr preferRelativeResize="0"/>
          <p:nvPr/>
        </p:nvPicPr>
        <p:blipFill rotWithShape="1">
          <a:blip r:embed="rId4">
            <a:alphaModFix/>
          </a:blip>
          <a:srcRect b="0" l="0" r="0" t="0"/>
          <a:stretch/>
        </p:blipFill>
        <p:spPr>
          <a:xfrm>
            <a:off x="540601" y="71418"/>
            <a:ext cx="1149933" cy="477222"/>
          </a:xfrm>
          <a:prstGeom prst="rect">
            <a:avLst/>
          </a:prstGeom>
          <a:noFill/>
          <a:ln>
            <a:noFill/>
          </a:ln>
        </p:spPr>
      </p:pic>
      <p:sp>
        <p:nvSpPr>
          <p:cNvPr id="438" name="Google Shape;438;g117d50584cc_4_20"/>
          <p:cNvSpPr/>
          <p:nvPr/>
        </p:nvSpPr>
        <p:spPr>
          <a:xfrm rot="5400000">
            <a:off x="778345" y="443663"/>
            <a:ext cx="73152" cy="5486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ransition spd="slow">
    <p:wipe dir="l"/>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g117d50584cc_4_24"/>
          <p:cNvPicPr preferRelativeResize="0"/>
          <p:nvPr/>
        </p:nvPicPr>
        <p:blipFill rotWithShape="1">
          <a:blip r:embed="rId3">
            <a:alphaModFix/>
          </a:blip>
          <a:srcRect b="0" l="0" r="0" t="0"/>
          <a:stretch/>
        </p:blipFill>
        <p:spPr>
          <a:xfrm>
            <a:off x="3907300" y="152400"/>
            <a:ext cx="4377400" cy="6553200"/>
          </a:xfrm>
          <a:prstGeom prst="rect">
            <a:avLst/>
          </a:prstGeom>
          <a:noFill/>
          <a:ln>
            <a:noFill/>
          </a:ln>
        </p:spPr>
      </p:pic>
      <p:sp>
        <p:nvSpPr>
          <p:cNvPr id="445" name="Google Shape;445;g117d50584cc_4_24"/>
          <p:cNvSpPr/>
          <p:nvPr/>
        </p:nvSpPr>
        <p:spPr>
          <a:xfrm rot="5400000">
            <a:off x="662559" y="605790"/>
            <a:ext cx="73152" cy="5486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Logo&#10;&#10;Description automatically generated" id="446" name="Google Shape;446;g117d50584cc_4_24"/>
          <p:cNvPicPr preferRelativeResize="0"/>
          <p:nvPr/>
        </p:nvPicPr>
        <p:blipFill rotWithShape="1">
          <a:blip r:embed="rId4">
            <a:alphaModFix/>
          </a:blip>
          <a:srcRect b="0" l="0" r="0" t="0"/>
          <a:stretch/>
        </p:blipFill>
        <p:spPr>
          <a:xfrm>
            <a:off x="398488" y="278942"/>
            <a:ext cx="1149933" cy="477222"/>
          </a:xfrm>
          <a:prstGeom prst="rect">
            <a:avLst/>
          </a:prstGeom>
          <a:noFill/>
          <a:ln>
            <a:noFill/>
          </a:ln>
        </p:spPr>
      </p:pic>
    </p:spTree>
  </p:cSld>
  <p:clrMapOvr>
    <a:masterClrMapping/>
  </p:clrMapOvr>
  <p:transition spd="slow">
    <p:wipe dir="l"/>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3"/>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Responses to Questions</a:t>
            </a:r>
            <a:endParaRPr/>
          </a:p>
        </p:txBody>
      </p:sp>
      <p:pic>
        <p:nvPicPr>
          <p:cNvPr descr="Logo&#10;&#10;Description automatically generated" id="452" name="Google Shape;452;p33"/>
          <p:cNvPicPr preferRelativeResize="0"/>
          <p:nvPr/>
        </p:nvPicPr>
        <p:blipFill rotWithShape="1">
          <a:blip r:embed="rId3">
            <a:alphaModFix/>
          </a:blip>
          <a:srcRect b="0" l="0" r="0" t="0"/>
          <a:stretch/>
        </p:blipFill>
        <p:spPr>
          <a:xfrm>
            <a:off x="540601" y="71418"/>
            <a:ext cx="1149933" cy="477222"/>
          </a:xfrm>
          <a:prstGeom prst="rect">
            <a:avLst/>
          </a:prstGeom>
          <a:noFill/>
          <a:ln>
            <a:noFill/>
          </a:ln>
        </p:spPr>
      </p:pic>
      <p:pic>
        <p:nvPicPr>
          <p:cNvPr id="453" name="Google Shape;453;p33"/>
          <p:cNvPicPr preferRelativeResize="0"/>
          <p:nvPr/>
        </p:nvPicPr>
        <p:blipFill>
          <a:blip r:embed="rId4">
            <a:alphaModFix/>
          </a:blip>
          <a:stretch>
            <a:fillRect/>
          </a:stretch>
        </p:blipFill>
        <p:spPr>
          <a:xfrm>
            <a:off x="227725" y="1545775"/>
            <a:ext cx="11736551" cy="5312225"/>
          </a:xfrm>
          <a:prstGeom prst="rect">
            <a:avLst/>
          </a:prstGeom>
          <a:noFill/>
          <a:ln>
            <a:noFill/>
          </a:ln>
        </p:spPr>
      </p:pic>
    </p:spTree>
  </p:cSld>
  <p:clrMapOvr>
    <a:masterClrMapping/>
  </p:clrMapOvr>
  <p:transition spd="slow">
    <p:wipe dir="l"/>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g117fab6f781_0_1"/>
          <p:cNvPicPr preferRelativeResize="0"/>
          <p:nvPr/>
        </p:nvPicPr>
        <p:blipFill>
          <a:blip r:embed="rId3">
            <a:alphaModFix/>
          </a:blip>
          <a:stretch>
            <a:fillRect/>
          </a:stretch>
        </p:blipFill>
        <p:spPr>
          <a:xfrm>
            <a:off x="74563" y="892650"/>
            <a:ext cx="12042875" cy="5965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The IFS Value Proposition</a:t>
            </a:r>
            <a:endParaRPr/>
          </a:p>
        </p:txBody>
      </p:sp>
      <p:sp>
        <p:nvSpPr>
          <p:cNvPr id="465" name="Google Shape;465;p6"/>
          <p:cNvSpPr txBox="1"/>
          <p:nvPr>
            <p:ph idx="1" type="body"/>
          </p:nvPr>
        </p:nvSpPr>
        <p:spPr>
          <a:xfrm>
            <a:off x="540601" y="2002974"/>
            <a:ext cx="10743174" cy="4676685"/>
          </a:xfrm>
          <a:prstGeom prst="rect">
            <a:avLst/>
          </a:prstGeom>
          <a:noFill/>
          <a:ln>
            <a:noFill/>
          </a:ln>
        </p:spPr>
        <p:txBody>
          <a:bodyPr anchorCtr="0" anchor="t" bIns="45700" lIns="91425" spcFirstLastPara="1" rIns="91425" wrap="square" tIns="45700">
            <a:normAutofit fontScale="47500" lnSpcReduction="20000"/>
          </a:bodyPr>
          <a:lstStyle/>
          <a:p>
            <a:pPr indent="-50800" lvl="0" marL="228600" rtl="0" algn="l">
              <a:lnSpc>
                <a:spcPct val="110000"/>
              </a:lnSpc>
              <a:spcBef>
                <a:spcPts val="0"/>
              </a:spcBef>
              <a:spcAft>
                <a:spcPts val="0"/>
              </a:spcAft>
              <a:buClr>
                <a:schemeClr val="dk1"/>
              </a:buClr>
              <a:buSzPct val="181818"/>
              <a:buNone/>
            </a:pPr>
            <a:r>
              <a:rPr lang="en-US" sz="5100"/>
              <a:t>Why IFS</a:t>
            </a:r>
            <a:endParaRPr sz="5100"/>
          </a:p>
          <a:p>
            <a:pPr indent="-50800" lvl="0" marL="228600" rtl="0" algn="l">
              <a:lnSpc>
                <a:spcPct val="110000"/>
              </a:lnSpc>
              <a:spcBef>
                <a:spcPts val="0"/>
              </a:spcBef>
              <a:spcAft>
                <a:spcPts val="0"/>
              </a:spcAft>
              <a:buClr>
                <a:schemeClr val="dk1"/>
              </a:buClr>
              <a:buSzPct val="181818"/>
              <a:buNone/>
            </a:pPr>
            <a:r>
              <a:t/>
            </a:r>
            <a:endParaRPr/>
          </a:p>
          <a:p>
            <a:pPr indent="-457200" lvl="0" marL="659246" rtl="0" algn="l">
              <a:lnSpc>
                <a:spcPct val="120000"/>
              </a:lnSpc>
              <a:spcBef>
                <a:spcPts val="0"/>
              </a:spcBef>
              <a:spcAft>
                <a:spcPts val="0"/>
              </a:spcAft>
              <a:buSzPct val="100000"/>
              <a:buFont typeface="Arial"/>
              <a:buChar char="•"/>
            </a:pPr>
            <a:r>
              <a:rPr lang="en-US"/>
              <a:t>We bring in over 40 years of experience in the Student Insurance Market.</a:t>
            </a:r>
            <a:endParaRPr/>
          </a:p>
          <a:p>
            <a:pPr indent="-372744" lvl="0" marL="812800" rtl="0" algn="l">
              <a:lnSpc>
                <a:spcPct val="120000"/>
              </a:lnSpc>
              <a:spcBef>
                <a:spcPts val="0"/>
              </a:spcBef>
              <a:spcAft>
                <a:spcPts val="0"/>
              </a:spcAft>
              <a:buSzPct val="100000"/>
              <a:buFont typeface="Arial"/>
              <a:buNone/>
            </a:pPr>
            <a:r>
              <a:t/>
            </a:r>
            <a:endParaRPr/>
          </a:p>
          <a:p>
            <a:pPr indent="-457200" lvl="0" marL="659246" rtl="0" algn="l">
              <a:lnSpc>
                <a:spcPct val="120000"/>
              </a:lnSpc>
              <a:spcBef>
                <a:spcPts val="0"/>
              </a:spcBef>
              <a:spcAft>
                <a:spcPts val="0"/>
              </a:spcAft>
              <a:buSzPct val="100000"/>
              <a:buFont typeface="Arial"/>
              <a:buChar char="•"/>
            </a:pPr>
            <a:r>
              <a:rPr lang="en-US"/>
              <a:t>We review and underwrite your plan independently before we negotiate the renewal rates with the carriers. We will meet with you quarterly and monitor the plan performance.</a:t>
            </a:r>
            <a:endParaRPr/>
          </a:p>
          <a:p>
            <a:pPr indent="-372744" lvl="0" marL="812800" rtl="0" algn="l">
              <a:lnSpc>
                <a:spcPct val="120000"/>
              </a:lnSpc>
              <a:spcBef>
                <a:spcPts val="0"/>
              </a:spcBef>
              <a:spcAft>
                <a:spcPts val="0"/>
              </a:spcAft>
              <a:buSzPct val="100000"/>
              <a:buFont typeface="Arial"/>
              <a:buNone/>
            </a:pPr>
            <a:r>
              <a:t/>
            </a:r>
            <a:endParaRPr/>
          </a:p>
          <a:p>
            <a:pPr indent="-457200" lvl="0" marL="659246" rtl="0" algn="l">
              <a:lnSpc>
                <a:spcPct val="120000"/>
              </a:lnSpc>
              <a:spcBef>
                <a:spcPts val="0"/>
              </a:spcBef>
              <a:spcAft>
                <a:spcPts val="0"/>
              </a:spcAft>
              <a:buSzPct val="100000"/>
              <a:buFont typeface="Arial"/>
              <a:buChar char="•"/>
            </a:pPr>
            <a:r>
              <a:rPr lang="en-US"/>
              <a:t>Through ongoing review of your utilization reports, we will identify areas for potential savings, including miscoding by providers and PPO discount.</a:t>
            </a:r>
            <a:endParaRPr/>
          </a:p>
          <a:p>
            <a:pPr indent="-372744" lvl="0" marL="812800" rtl="0" algn="l">
              <a:lnSpc>
                <a:spcPct val="120000"/>
              </a:lnSpc>
              <a:spcBef>
                <a:spcPts val="0"/>
              </a:spcBef>
              <a:spcAft>
                <a:spcPts val="0"/>
              </a:spcAft>
              <a:buSzPct val="100000"/>
              <a:buFont typeface="Arial"/>
              <a:buNone/>
            </a:pPr>
            <a:r>
              <a:t/>
            </a:r>
            <a:endParaRPr/>
          </a:p>
          <a:p>
            <a:pPr indent="-457200" lvl="0" marL="659246" rtl="0" algn="l">
              <a:lnSpc>
                <a:spcPct val="120000"/>
              </a:lnSpc>
              <a:spcBef>
                <a:spcPts val="0"/>
              </a:spcBef>
              <a:spcAft>
                <a:spcPts val="0"/>
              </a:spcAft>
              <a:buSzPct val="100000"/>
              <a:buFont typeface="Arial"/>
              <a:buChar char="•"/>
            </a:pPr>
            <a:r>
              <a:rPr lang="en-US"/>
              <a:t>We will provide ongoing health promotion and mental health services to your students.</a:t>
            </a:r>
            <a:endParaRPr/>
          </a:p>
          <a:p>
            <a:pPr indent="-372744" lvl="0" marL="812800" rtl="0" algn="l">
              <a:lnSpc>
                <a:spcPct val="120000"/>
              </a:lnSpc>
              <a:spcBef>
                <a:spcPts val="0"/>
              </a:spcBef>
              <a:spcAft>
                <a:spcPts val="0"/>
              </a:spcAft>
              <a:buSzPct val="100000"/>
              <a:buFont typeface="Arial"/>
              <a:buNone/>
            </a:pPr>
            <a:r>
              <a:t/>
            </a:r>
            <a:endParaRPr/>
          </a:p>
          <a:p>
            <a:pPr indent="-457200" lvl="0" marL="659246" rtl="0" algn="l">
              <a:lnSpc>
                <a:spcPct val="120000"/>
              </a:lnSpc>
              <a:spcBef>
                <a:spcPts val="0"/>
              </a:spcBef>
              <a:spcAft>
                <a:spcPts val="0"/>
              </a:spcAft>
              <a:buSzPct val="100000"/>
              <a:buFont typeface="Arial"/>
              <a:buChar char="•"/>
            </a:pPr>
            <a:r>
              <a:rPr lang="en-US"/>
              <a:t>Your administrative issues will be reduced by using IFS’s interactive waiver system, customized to your needs. You will have direct access to our team of professionals as if they were part of FAU.</a:t>
            </a:r>
            <a:endParaRPr/>
          </a:p>
          <a:p>
            <a:pPr indent="0" lvl="0" marL="202046" rtl="0" algn="l">
              <a:lnSpc>
                <a:spcPct val="120000"/>
              </a:lnSpc>
              <a:spcBef>
                <a:spcPts val="0"/>
              </a:spcBef>
              <a:spcAft>
                <a:spcPts val="0"/>
              </a:spcAft>
              <a:buSzPct val="100000"/>
              <a:buNone/>
            </a:pPr>
            <a:r>
              <a:t/>
            </a:r>
            <a:endParaRPr/>
          </a:p>
          <a:p>
            <a:pPr indent="-457355" lvl="0" marL="659246" rtl="0" algn="l">
              <a:lnSpc>
                <a:spcPct val="120000"/>
              </a:lnSpc>
              <a:spcBef>
                <a:spcPts val="0"/>
              </a:spcBef>
              <a:spcAft>
                <a:spcPts val="0"/>
              </a:spcAft>
              <a:buSzPct val="100000"/>
              <a:buFont typeface="Arial"/>
              <a:buChar char="•"/>
            </a:pPr>
            <a:r>
              <a:rPr lang="en-US" sz="2700"/>
              <a:t>Local office presence and long-standing participation within the FAU community</a:t>
            </a:r>
            <a:endParaRPr sz="2700"/>
          </a:p>
          <a:p>
            <a:pPr indent="-372744" lvl="0" marL="812800" rtl="0" algn="l">
              <a:lnSpc>
                <a:spcPct val="120000"/>
              </a:lnSpc>
              <a:spcBef>
                <a:spcPts val="0"/>
              </a:spcBef>
              <a:spcAft>
                <a:spcPts val="0"/>
              </a:spcAft>
              <a:buSzPct val="100000"/>
              <a:buFont typeface="Arial"/>
              <a:buNone/>
            </a:pPr>
            <a:r>
              <a:t/>
            </a:r>
            <a:endParaRPr/>
          </a:p>
          <a:p>
            <a:pPr indent="-457200" lvl="0" marL="659246" rtl="0" algn="l">
              <a:lnSpc>
                <a:spcPct val="120000"/>
              </a:lnSpc>
              <a:spcBef>
                <a:spcPts val="0"/>
              </a:spcBef>
              <a:spcAft>
                <a:spcPts val="0"/>
              </a:spcAft>
              <a:buSzPct val="100000"/>
              <a:buFont typeface="Arial"/>
              <a:buChar char="•"/>
            </a:pPr>
            <a:r>
              <a:rPr lang="en-US"/>
              <a:t>A direct line through Yealink will be installed to bring the next level of customer service, in addition to our 1-800 number.</a:t>
            </a:r>
            <a:endParaRPr/>
          </a:p>
          <a:p>
            <a:pPr indent="-372745" lvl="0" marL="659246" rtl="0" algn="l">
              <a:lnSpc>
                <a:spcPct val="120000"/>
              </a:lnSpc>
              <a:spcBef>
                <a:spcPts val="0"/>
              </a:spcBef>
              <a:spcAft>
                <a:spcPts val="0"/>
              </a:spcAft>
              <a:buSzPct val="100000"/>
              <a:buFont typeface="Arial"/>
              <a:buNone/>
            </a:pPr>
            <a:r>
              <a:t/>
            </a:r>
            <a:endParaRPr/>
          </a:p>
          <a:p>
            <a:pPr indent="-457200" lvl="0" marL="659246" rtl="0" algn="l">
              <a:lnSpc>
                <a:spcPct val="120000"/>
              </a:lnSpc>
              <a:spcBef>
                <a:spcPts val="0"/>
              </a:spcBef>
              <a:spcAft>
                <a:spcPts val="0"/>
              </a:spcAft>
              <a:buSzPct val="100000"/>
              <a:buFont typeface="Arial"/>
              <a:buChar char="•"/>
            </a:pPr>
            <a:r>
              <a:rPr lang="en-US"/>
              <a:t>IFS will participate in all your events on campus at your request. </a:t>
            </a:r>
            <a:endParaRPr/>
          </a:p>
          <a:p>
            <a:pPr indent="-372745" lvl="0" marL="659246" rtl="0" algn="l">
              <a:lnSpc>
                <a:spcPct val="120000"/>
              </a:lnSpc>
              <a:spcBef>
                <a:spcPts val="0"/>
              </a:spcBef>
              <a:spcAft>
                <a:spcPts val="0"/>
              </a:spcAft>
              <a:buSzPct val="100000"/>
              <a:buFont typeface="Arial"/>
              <a:buNone/>
            </a:pPr>
            <a:r>
              <a:t/>
            </a:r>
            <a:endParaRPr/>
          </a:p>
          <a:p>
            <a:pPr indent="-457200" lvl="0" marL="659246" rtl="0" algn="l">
              <a:lnSpc>
                <a:spcPct val="120000"/>
              </a:lnSpc>
              <a:spcBef>
                <a:spcPts val="0"/>
              </a:spcBef>
              <a:spcAft>
                <a:spcPts val="0"/>
              </a:spcAft>
              <a:buSzPct val="100000"/>
              <a:buFont typeface="Arial"/>
              <a:buChar char="•"/>
            </a:pPr>
            <a:r>
              <a:rPr lang="en-US"/>
              <a:t>IFS will work in partnership with you to enhance your student insurance services on an ongoing basis.</a:t>
            </a:r>
            <a:endParaRPr/>
          </a:p>
          <a:p>
            <a:pPr indent="-50800" lvl="0" marL="228600" rtl="0" algn="l">
              <a:lnSpc>
                <a:spcPct val="110000"/>
              </a:lnSpc>
              <a:spcBef>
                <a:spcPts val="0"/>
              </a:spcBef>
              <a:spcAft>
                <a:spcPts val="0"/>
              </a:spcAft>
              <a:buClr>
                <a:schemeClr val="dk1"/>
              </a:buClr>
              <a:buSzPct val="181818"/>
              <a:buNone/>
            </a:pPr>
            <a:r>
              <a:t/>
            </a:r>
            <a:endParaRPr/>
          </a:p>
        </p:txBody>
      </p:sp>
      <p:pic>
        <p:nvPicPr>
          <p:cNvPr descr="Logo&#10;&#10;Description automatically generated" id="466" name="Google Shape;466;p6"/>
          <p:cNvPicPr preferRelativeResize="0"/>
          <p:nvPr/>
        </p:nvPicPr>
        <p:blipFill rotWithShape="1">
          <a:blip r:embed="rId3">
            <a:alphaModFix/>
          </a:blip>
          <a:srcRect b="0" l="0" r="0" t="0"/>
          <a:stretch/>
        </p:blipFill>
        <p:spPr>
          <a:xfrm>
            <a:off x="540601" y="71418"/>
            <a:ext cx="1149933" cy="477222"/>
          </a:xfrm>
          <a:prstGeom prst="rect">
            <a:avLst/>
          </a:prstGeom>
          <a:noFill/>
          <a:ln>
            <a:noFill/>
          </a:ln>
        </p:spPr>
      </p:pic>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descr="A group of people throwing their hands up in the air&#10;&#10;Description automatically generated with low confidence" id="471" name="Google Shape;471;p34"/>
          <p:cNvPicPr preferRelativeResize="0"/>
          <p:nvPr/>
        </p:nvPicPr>
        <p:blipFill rotWithShape="1">
          <a:blip r:embed="rId3">
            <a:alphaModFix/>
          </a:blip>
          <a:srcRect b="0" l="0" r="0" t="0"/>
          <a:stretch/>
        </p:blipFill>
        <p:spPr>
          <a:xfrm>
            <a:off x="0" y="-29464"/>
            <a:ext cx="12192000" cy="6887464"/>
          </a:xfrm>
          <a:prstGeom prst="rect">
            <a:avLst/>
          </a:prstGeom>
          <a:noFill/>
          <a:ln>
            <a:noFill/>
          </a:ln>
        </p:spPr>
      </p:pic>
      <p:sp>
        <p:nvSpPr>
          <p:cNvPr id="472" name="Google Shape;472;p34"/>
          <p:cNvSpPr txBox="1"/>
          <p:nvPr>
            <p:ph type="title"/>
          </p:nvPr>
        </p:nvSpPr>
        <p:spPr>
          <a:xfrm>
            <a:off x="540031" y="-29464"/>
            <a:ext cx="4014214" cy="117957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Avenir"/>
              <a:buNone/>
            </a:pPr>
            <a:r>
              <a:rPr lang="en-US">
                <a:solidFill>
                  <a:schemeClr val="lt1"/>
                </a:solidFill>
              </a:rPr>
              <a:t>Question &amp; Answers</a:t>
            </a:r>
            <a:endParaRPr>
              <a:solidFill>
                <a:schemeClr val="lt1"/>
              </a:solidFill>
            </a:endParaRPr>
          </a:p>
        </p:txBody>
      </p:sp>
      <p:sp>
        <p:nvSpPr>
          <p:cNvPr id="473" name="Google Shape;473;p34"/>
          <p:cNvSpPr txBox="1"/>
          <p:nvPr>
            <p:ph idx="1" type="body"/>
          </p:nvPr>
        </p:nvSpPr>
        <p:spPr>
          <a:xfrm>
            <a:off x="1300066" y="1671535"/>
            <a:ext cx="9591865" cy="2191253"/>
          </a:xfrm>
          <a:prstGeom prst="rect">
            <a:avLst/>
          </a:prstGeom>
          <a:noFill/>
          <a:ln>
            <a:noFill/>
          </a:ln>
        </p:spPr>
        <p:txBody>
          <a:bodyPr anchorCtr="0" anchor="t" bIns="45700" lIns="91425" spcFirstLastPara="1" rIns="91425" wrap="square" tIns="45700">
            <a:normAutofit/>
          </a:bodyPr>
          <a:lstStyle/>
          <a:p>
            <a:pPr indent="-50800" lvl="0" marL="228600" rtl="0" algn="ctr">
              <a:lnSpc>
                <a:spcPct val="110000"/>
              </a:lnSpc>
              <a:spcBef>
                <a:spcPts val="0"/>
              </a:spcBef>
              <a:spcAft>
                <a:spcPts val="0"/>
              </a:spcAft>
              <a:buClr>
                <a:schemeClr val="dk1"/>
              </a:buClr>
              <a:buSzPts val="2800"/>
              <a:buNone/>
            </a:pPr>
            <a:r>
              <a:rPr lang="en-US" sz="3600">
                <a:solidFill>
                  <a:schemeClr val="lt1"/>
                </a:solidFill>
              </a:rPr>
              <a:t>Florida Atlantic University</a:t>
            </a:r>
            <a:endParaRPr/>
          </a:p>
          <a:p>
            <a:pPr indent="-50800" lvl="0" marL="228600" rtl="0" algn="ctr">
              <a:lnSpc>
                <a:spcPct val="110000"/>
              </a:lnSpc>
              <a:spcBef>
                <a:spcPts val="0"/>
              </a:spcBef>
              <a:spcAft>
                <a:spcPts val="0"/>
              </a:spcAft>
              <a:buClr>
                <a:schemeClr val="dk1"/>
              </a:buClr>
              <a:buSzPts val="2800"/>
              <a:buNone/>
            </a:pPr>
            <a:r>
              <a:rPr lang="en-US">
                <a:solidFill>
                  <a:schemeClr val="lt1"/>
                </a:solidFill>
              </a:rPr>
              <a:t>&amp;</a:t>
            </a:r>
            <a:endParaRPr>
              <a:solidFill>
                <a:schemeClr val="lt1"/>
              </a:solidFill>
            </a:endParaRPr>
          </a:p>
        </p:txBody>
      </p:sp>
      <p:pic>
        <p:nvPicPr>
          <p:cNvPr descr="Logo&#10;&#10;Description automatically generated" id="474" name="Google Shape;474;p34"/>
          <p:cNvPicPr preferRelativeResize="0"/>
          <p:nvPr/>
        </p:nvPicPr>
        <p:blipFill rotWithShape="1">
          <a:blip r:embed="rId4">
            <a:alphaModFix/>
          </a:blip>
          <a:srcRect b="0" l="0" r="0" t="0"/>
          <a:stretch/>
        </p:blipFill>
        <p:spPr>
          <a:xfrm>
            <a:off x="4069007" y="2607921"/>
            <a:ext cx="3904427" cy="1368356"/>
          </a:xfrm>
          <a:prstGeom prst="rect">
            <a:avLst/>
          </a:prstGeom>
          <a:noFill/>
          <a:ln>
            <a:noFill/>
          </a:ln>
        </p:spPr>
      </p:pic>
      <p:sp>
        <p:nvSpPr>
          <p:cNvPr id="475" name="Google Shape;475;p34"/>
          <p:cNvSpPr txBox="1"/>
          <p:nvPr/>
        </p:nvSpPr>
        <p:spPr>
          <a:xfrm>
            <a:off x="2302011" y="4209741"/>
            <a:ext cx="7438417"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1" lang="en-US" sz="2800" u="none" cap="none" strike="noStrike">
                <a:solidFill>
                  <a:schemeClr val="lt1"/>
                </a:solidFill>
                <a:latin typeface="Avenir"/>
                <a:ea typeface="Avenir"/>
                <a:cs typeface="Avenir"/>
                <a:sym typeface="Avenir"/>
              </a:rPr>
              <a:t>A Partnership for Success</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4000">
        <p14:vortex dir="r"/>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venir"/>
              <a:buNone/>
            </a:pPr>
            <a:r>
              <a:rPr lang="en-US"/>
              <a:t>Agenda</a:t>
            </a:r>
            <a:endParaRPr/>
          </a:p>
        </p:txBody>
      </p:sp>
      <p:sp>
        <p:nvSpPr>
          <p:cNvPr id="149" name="Google Shape;149;p3"/>
          <p:cNvSpPr txBox="1"/>
          <p:nvPr>
            <p:ph idx="1" type="body"/>
          </p:nvPr>
        </p:nvSpPr>
        <p:spPr>
          <a:xfrm>
            <a:off x="1115575" y="1970325"/>
            <a:ext cx="10168200" cy="4582800"/>
          </a:xfrm>
          <a:prstGeom prst="rect">
            <a:avLst/>
          </a:prstGeom>
          <a:noFill/>
          <a:ln>
            <a:noFill/>
          </a:ln>
        </p:spPr>
        <p:txBody>
          <a:bodyPr anchorCtr="0" anchor="t" bIns="45700" lIns="91425" spcFirstLastPara="1" rIns="91425" wrap="square" tIns="45700">
            <a:normAutofit/>
          </a:bodyPr>
          <a:lstStyle/>
          <a:p>
            <a:pPr indent="-326789" lvl="0" marL="342900" marR="0" rtl="0" algn="l">
              <a:lnSpc>
                <a:spcPct val="200000"/>
              </a:lnSpc>
              <a:spcBef>
                <a:spcPts val="0"/>
              </a:spcBef>
              <a:spcAft>
                <a:spcPts val="0"/>
              </a:spcAft>
              <a:buClr>
                <a:schemeClr val="dk1"/>
              </a:buClr>
              <a:buSzPts val="1608"/>
              <a:buFont typeface="Avenir"/>
              <a:buChar char="•"/>
            </a:pPr>
            <a:r>
              <a:rPr lang="en-US" sz="1308"/>
              <a:t>Introduction</a:t>
            </a:r>
            <a:endParaRPr sz="1308"/>
          </a:p>
          <a:p>
            <a:pPr indent="-326789" lvl="0" marL="342900" marR="0" rtl="0" algn="l">
              <a:lnSpc>
                <a:spcPct val="200000"/>
              </a:lnSpc>
              <a:spcBef>
                <a:spcPts val="0"/>
              </a:spcBef>
              <a:spcAft>
                <a:spcPts val="0"/>
              </a:spcAft>
              <a:buClr>
                <a:schemeClr val="dk1"/>
              </a:buClr>
              <a:buSzPts val="1608"/>
              <a:buFont typeface="Avenir"/>
              <a:buChar char="•"/>
            </a:pPr>
            <a:r>
              <a:rPr lang="en-US" sz="1308"/>
              <a:t>Waiver System</a:t>
            </a:r>
            <a:endParaRPr sz="1308"/>
          </a:p>
          <a:p>
            <a:pPr indent="-326789" lvl="0" marL="342900" marR="0" rtl="0" algn="l">
              <a:lnSpc>
                <a:spcPct val="200000"/>
              </a:lnSpc>
              <a:spcBef>
                <a:spcPts val="0"/>
              </a:spcBef>
              <a:spcAft>
                <a:spcPts val="0"/>
              </a:spcAft>
              <a:buClr>
                <a:schemeClr val="dk1"/>
              </a:buClr>
              <a:buSzPts val="1608"/>
              <a:buFont typeface="Avenir"/>
              <a:buChar char="•"/>
            </a:pPr>
            <a:r>
              <a:rPr lang="en-US" sz="1308"/>
              <a:t>Health Education / Promotion</a:t>
            </a:r>
            <a:endParaRPr sz="1308"/>
          </a:p>
          <a:p>
            <a:pPr indent="-326789" lvl="0" marL="342900" marR="0" rtl="0" algn="l">
              <a:lnSpc>
                <a:spcPct val="200000"/>
              </a:lnSpc>
              <a:spcBef>
                <a:spcPts val="0"/>
              </a:spcBef>
              <a:spcAft>
                <a:spcPts val="0"/>
              </a:spcAft>
              <a:buClr>
                <a:schemeClr val="dk1"/>
              </a:buClr>
              <a:buSzPts val="1608"/>
              <a:buFont typeface="Avenir"/>
              <a:buChar char="•"/>
            </a:pPr>
            <a:r>
              <a:rPr lang="en-US" sz="1308"/>
              <a:t>Mental Health Counseling Services / Case Management</a:t>
            </a:r>
            <a:endParaRPr sz="2908"/>
          </a:p>
          <a:p>
            <a:pPr indent="-326789" lvl="1" marL="800100" rtl="0" algn="l">
              <a:lnSpc>
                <a:spcPct val="200000"/>
              </a:lnSpc>
              <a:spcBef>
                <a:spcPts val="0"/>
              </a:spcBef>
              <a:spcAft>
                <a:spcPts val="0"/>
              </a:spcAft>
              <a:buSzPts val="1608"/>
              <a:buFont typeface="Avenir"/>
              <a:buChar char="•"/>
            </a:pPr>
            <a:r>
              <a:rPr lang="en-US" sz="1308"/>
              <a:t>Sample Reports</a:t>
            </a:r>
            <a:endParaRPr sz="1308"/>
          </a:p>
          <a:p>
            <a:pPr indent="-326789" lvl="0" marL="342900" marR="0" rtl="0" algn="l">
              <a:lnSpc>
                <a:spcPct val="200000"/>
              </a:lnSpc>
              <a:spcBef>
                <a:spcPts val="0"/>
              </a:spcBef>
              <a:spcAft>
                <a:spcPts val="0"/>
              </a:spcAft>
              <a:buClr>
                <a:schemeClr val="dk1"/>
              </a:buClr>
              <a:buSzPts val="1608"/>
              <a:buFont typeface="Avenir"/>
              <a:buChar char="•"/>
            </a:pPr>
            <a:r>
              <a:rPr lang="en-US" sz="1308"/>
              <a:t>Partnering with FAU / Setting New Standards</a:t>
            </a:r>
            <a:endParaRPr sz="1308"/>
          </a:p>
          <a:p>
            <a:pPr indent="-269639" lvl="1" marL="742950" marR="0" rtl="0" algn="l">
              <a:lnSpc>
                <a:spcPct val="200000"/>
              </a:lnSpc>
              <a:spcBef>
                <a:spcPts val="0"/>
              </a:spcBef>
              <a:spcAft>
                <a:spcPts val="0"/>
              </a:spcAft>
              <a:buClr>
                <a:schemeClr val="dk1"/>
              </a:buClr>
              <a:buSzPts val="1608"/>
              <a:buFont typeface="Avenir"/>
              <a:buChar char="•"/>
            </a:pPr>
            <a:r>
              <a:rPr lang="en-US" sz="1308"/>
              <a:t>Setting Expectations and Deliverables</a:t>
            </a:r>
            <a:endParaRPr sz="1308"/>
          </a:p>
          <a:p>
            <a:pPr indent="-269639" lvl="1" marL="742950" marR="0" rtl="0" algn="l">
              <a:lnSpc>
                <a:spcPct val="200000"/>
              </a:lnSpc>
              <a:spcBef>
                <a:spcPts val="0"/>
              </a:spcBef>
              <a:spcAft>
                <a:spcPts val="0"/>
              </a:spcAft>
              <a:buClr>
                <a:schemeClr val="dk1"/>
              </a:buClr>
              <a:buSzPts val="1608"/>
              <a:buFont typeface="Avenir"/>
              <a:buChar char="•"/>
            </a:pPr>
            <a:r>
              <a:rPr lang="en-US" sz="1308"/>
              <a:t>Marketing the Program</a:t>
            </a:r>
            <a:endParaRPr sz="1308"/>
          </a:p>
          <a:p>
            <a:pPr indent="-326789" lvl="0" marL="342900" marR="0" rtl="0" algn="l">
              <a:lnSpc>
                <a:spcPct val="200000"/>
              </a:lnSpc>
              <a:spcBef>
                <a:spcPts val="0"/>
              </a:spcBef>
              <a:spcAft>
                <a:spcPts val="0"/>
              </a:spcAft>
              <a:buClr>
                <a:schemeClr val="dk1"/>
              </a:buClr>
              <a:buSzPts val="1608"/>
              <a:buFont typeface="Avenir"/>
              <a:buChar char="•"/>
            </a:pPr>
            <a:r>
              <a:rPr lang="en-US" sz="1308"/>
              <a:t>Responses to Specific Questions</a:t>
            </a:r>
            <a:endParaRPr sz="2908"/>
          </a:p>
          <a:p>
            <a:pPr indent="-326789" lvl="0" marL="342900" marR="0" rtl="0" algn="l">
              <a:lnSpc>
                <a:spcPct val="200000"/>
              </a:lnSpc>
              <a:spcBef>
                <a:spcPts val="0"/>
              </a:spcBef>
              <a:spcAft>
                <a:spcPts val="0"/>
              </a:spcAft>
              <a:buClr>
                <a:schemeClr val="dk1"/>
              </a:buClr>
              <a:buSzPts val="1608"/>
              <a:buFont typeface="Avenir"/>
              <a:buChar char="•"/>
            </a:pPr>
            <a:r>
              <a:rPr lang="en-US" sz="1308"/>
              <a:t>Value Proposition</a:t>
            </a:r>
            <a:endParaRPr sz="1308"/>
          </a:p>
          <a:p>
            <a:pPr indent="-326789" lvl="0" marL="342900" marR="0" rtl="0" algn="l">
              <a:lnSpc>
                <a:spcPct val="200000"/>
              </a:lnSpc>
              <a:spcBef>
                <a:spcPts val="0"/>
              </a:spcBef>
              <a:spcAft>
                <a:spcPts val="0"/>
              </a:spcAft>
              <a:buClr>
                <a:schemeClr val="dk1"/>
              </a:buClr>
              <a:buSzPts val="1608"/>
              <a:buFont typeface="Avenir"/>
              <a:buChar char="•"/>
            </a:pPr>
            <a:r>
              <a:rPr lang="en-US" sz="1308"/>
              <a:t>Questions and Answers</a:t>
            </a:r>
            <a:endParaRPr sz="1308"/>
          </a:p>
        </p:txBody>
      </p:sp>
      <p:pic>
        <p:nvPicPr>
          <p:cNvPr descr="Logo&#10;&#10;Description automatically generated" id="150" name="Google Shape;150;p3"/>
          <p:cNvPicPr preferRelativeResize="0"/>
          <p:nvPr/>
        </p:nvPicPr>
        <p:blipFill rotWithShape="1">
          <a:blip r:embed="rId3">
            <a:alphaModFix/>
          </a:blip>
          <a:srcRect b="0" l="0" r="0" t="0"/>
          <a:stretch/>
        </p:blipFill>
        <p:spPr>
          <a:xfrm>
            <a:off x="659023" y="71418"/>
            <a:ext cx="1149933" cy="477222"/>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56" name="Google Shape;156;p7"/>
          <p:cNvSpPr/>
          <p:nvPr/>
        </p:nvSpPr>
        <p:spPr>
          <a:xfrm>
            <a:off x="0" y="0"/>
            <a:ext cx="4959047" cy="6858000"/>
          </a:xfrm>
          <a:custGeom>
            <a:rect b="b" l="l" r="r" t="t"/>
            <a:pathLst>
              <a:path extrusionOk="0" h="6858000" w="4959047">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cap="flat" cmpd="sng" w="9525">
            <a:solidFill>
              <a:srgbClr val="E8E8E8"/>
            </a:solidFill>
            <a:prstDash val="solid"/>
            <a:miter lim="800000"/>
            <a:headEnd len="sm" w="sm" type="none"/>
            <a:tailEnd len="sm" w="sm" type="none"/>
          </a:ln>
          <a:effectLst>
            <a:outerShdw blurRad="50800" rotWithShape="0" algn="l" dist="38100">
              <a:srgbClr val="D8D8D8">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57" name="Google Shape;157;p7"/>
          <p:cNvSpPr/>
          <p:nvPr/>
        </p:nvSpPr>
        <p:spPr>
          <a:xfrm>
            <a:off x="0" y="0"/>
            <a:ext cx="4948887" cy="6858000"/>
          </a:xfrm>
          <a:custGeom>
            <a:rect b="b" l="l" r="r" t="t"/>
            <a:pathLst>
              <a:path extrusionOk="0" h="6858000" w="4948887">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58" name="Google Shape;158;p7"/>
          <p:cNvSpPr txBox="1"/>
          <p:nvPr>
            <p:ph type="ctrTitle"/>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venir"/>
              <a:buNone/>
            </a:pPr>
            <a:r>
              <a:rPr lang="en-US" sz="4800"/>
              <a:t>Waiver System</a:t>
            </a:r>
            <a:endParaRPr/>
          </a:p>
        </p:txBody>
      </p:sp>
      <p:sp>
        <p:nvSpPr>
          <p:cNvPr id="159" name="Google Shape;159;p7"/>
          <p:cNvSpPr txBox="1"/>
          <p:nvPr>
            <p:ph idx="1" type="subTitle"/>
          </p:nvPr>
        </p:nvSpPr>
        <p:spPr>
          <a:xfrm>
            <a:off x="477980" y="4872922"/>
            <a:ext cx="4191555" cy="1208141"/>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000"/>
              <a:buNone/>
            </a:pPr>
            <a:r>
              <a:rPr lang="en-US" sz="2000"/>
              <a:t>An easy to use, mobile accessible, fully customizable smart waiver.</a:t>
            </a:r>
            <a:endParaRPr/>
          </a:p>
        </p:txBody>
      </p:sp>
      <p:sp>
        <p:nvSpPr>
          <p:cNvPr id="160" name="Google Shape;160;p7"/>
          <p:cNvSpPr/>
          <p:nvPr/>
        </p:nvSpPr>
        <p:spPr>
          <a:xfrm rot="5400000">
            <a:off x="759921"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61" name="Google Shape;161;p7"/>
          <p:cNvSpPr/>
          <p:nvPr/>
        </p:nvSpPr>
        <p:spPr>
          <a:xfrm>
            <a:off x="481029" y="4546920"/>
            <a:ext cx="4023360" cy="18288"/>
          </a:xfrm>
          <a:prstGeom prst="rect">
            <a:avLst/>
          </a:prstGeom>
          <a:solidFill>
            <a:srgbClr val="C8C8C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Logo&#10;&#10;Description automatically generated" id="162" name="Google Shape;162;p7"/>
          <p:cNvPicPr preferRelativeResize="0"/>
          <p:nvPr/>
        </p:nvPicPr>
        <p:blipFill rotWithShape="1">
          <a:blip r:embed="rId3">
            <a:alphaModFix/>
          </a:blip>
          <a:srcRect b="0" l="0" r="0" t="0"/>
          <a:stretch/>
        </p:blipFill>
        <p:spPr>
          <a:xfrm>
            <a:off x="5414356" y="2023541"/>
            <a:ext cx="6408836" cy="2659665"/>
          </a:xfrm>
          <a:prstGeom prst="rect">
            <a:avLst/>
          </a:prstGeom>
          <a:noFill/>
          <a:ln>
            <a:noFill/>
          </a:ln>
        </p:spPr>
      </p:pic>
      <p:pic>
        <p:nvPicPr>
          <p:cNvPr descr="Logo&#10;&#10;Description automatically generated" id="163" name="Google Shape;163;p7"/>
          <p:cNvPicPr preferRelativeResize="0"/>
          <p:nvPr/>
        </p:nvPicPr>
        <p:blipFill rotWithShape="1">
          <a:blip r:embed="rId4">
            <a:alphaModFix/>
          </a:blip>
          <a:srcRect b="0" l="0" r="0" t="0"/>
          <a:stretch/>
        </p:blipFill>
        <p:spPr>
          <a:xfrm>
            <a:off x="477980" y="74231"/>
            <a:ext cx="1149933" cy="477222"/>
          </a:xfrm>
          <a:prstGeom prst="rect">
            <a:avLst/>
          </a:prstGeom>
          <a:noFill/>
          <a:ln>
            <a:noFill/>
          </a:ln>
        </p:spPr>
      </p:pic>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69" name="Google Shape;169;p8"/>
          <p:cNvSpPr txBox="1"/>
          <p:nvPr>
            <p:ph type="title"/>
          </p:nvPr>
        </p:nvSpPr>
        <p:spPr>
          <a:xfrm>
            <a:off x="5080216" y="1076324"/>
            <a:ext cx="6272784" cy="15350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200"/>
              <a:buFont typeface="Avenir"/>
              <a:buNone/>
            </a:pPr>
            <a:r>
              <a:rPr lang="en-US" sz="5200"/>
              <a:t>Students waive with seven simple steps</a:t>
            </a:r>
            <a:endParaRPr/>
          </a:p>
        </p:txBody>
      </p:sp>
      <p:pic>
        <p:nvPicPr>
          <p:cNvPr descr="A person sitting at a desk with a computer and papers&#10;&#10;Description automatically generated with low confidence" id="170" name="Google Shape;170;p8"/>
          <p:cNvPicPr preferRelativeResize="0"/>
          <p:nvPr/>
        </p:nvPicPr>
        <p:blipFill rotWithShape="1">
          <a:blip r:embed="rId3">
            <a:alphaModFix/>
          </a:blip>
          <a:srcRect b="0" l="40895" r="22149" t="0"/>
          <a:stretch/>
        </p:blipFill>
        <p:spPr>
          <a:xfrm>
            <a:off x="20" y="10"/>
            <a:ext cx="4505305" cy="6857990"/>
          </a:xfrm>
          <a:prstGeom prst="rect">
            <a:avLst/>
          </a:prstGeom>
          <a:noFill/>
          <a:ln>
            <a:noFill/>
          </a:ln>
        </p:spPr>
      </p:pic>
      <p:sp>
        <p:nvSpPr>
          <p:cNvPr id="171" name="Google Shape;171;p8"/>
          <p:cNvSpPr/>
          <p:nvPr/>
        </p:nvSpPr>
        <p:spPr>
          <a:xfrm rot="5400000">
            <a:off x="5317960" y="363389"/>
            <a:ext cx="73152" cy="5486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72" name="Google Shape;172;p8"/>
          <p:cNvSpPr/>
          <p:nvPr/>
        </p:nvSpPr>
        <p:spPr>
          <a:xfrm>
            <a:off x="5099266" y="2935541"/>
            <a:ext cx="6217920" cy="18288"/>
          </a:xfrm>
          <a:prstGeom prst="rect">
            <a:avLst/>
          </a:prstGeom>
          <a:solidFill>
            <a:srgbClr val="C8C8C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73" name="Google Shape;173;p8"/>
          <p:cNvSpPr txBox="1"/>
          <p:nvPr>
            <p:ph idx="1" type="body"/>
          </p:nvPr>
        </p:nvSpPr>
        <p:spPr>
          <a:xfrm>
            <a:off x="5080216" y="3351276"/>
            <a:ext cx="6272784" cy="2825686"/>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00000"/>
              </a:lnSpc>
              <a:spcBef>
                <a:spcPts val="0"/>
              </a:spcBef>
              <a:spcAft>
                <a:spcPts val="0"/>
              </a:spcAft>
              <a:buClr>
                <a:schemeClr val="dk1"/>
              </a:buClr>
              <a:buSzPts val="1300"/>
              <a:buFont typeface="Avenir"/>
              <a:buAutoNum type="arabicPeriod"/>
            </a:pPr>
            <a:r>
              <a:rPr b="1" lang="en-US" sz="1300"/>
              <a:t>Waiver Certification –</a:t>
            </a:r>
            <a:r>
              <a:rPr lang="en-US" sz="1300"/>
              <a:t> This certifies that the student knows what waiving is and wants to proceed with waiving.</a:t>
            </a:r>
            <a:endParaRPr/>
          </a:p>
          <a:p>
            <a:pPr indent="-342900" lvl="0" marL="342900" marR="0" rtl="0" algn="l">
              <a:lnSpc>
                <a:spcPct val="100000"/>
              </a:lnSpc>
              <a:spcBef>
                <a:spcPts val="0"/>
              </a:spcBef>
              <a:spcAft>
                <a:spcPts val="0"/>
              </a:spcAft>
              <a:buClr>
                <a:schemeClr val="dk1"/>
              </a:buClr>
              <a:buSzPts val="1300"/>
              <a:buFont typeface="Avenir"/>
              <a:buAutoNum type="arabicPeriod"/>
            </a:pPr>
            <a:r>
              <a:rPr b="1" lang="en-US" sz="1300"/>
              <a:t>Login/Registration –</a:t>
            </a:r>
            <a:r>
              <a:rPr lang="en-US" sz="1300"/>
              <a:t> the student registers and/or logs in.</a:t>
            </a:r>
            <a:endParaRPr/>
          </a:p>
          <a:p>
            <a:pPr indent="-342900" lvl="0" marL="342900" marR="0" rtl="0" algn="l">
              <a:lnSpc>
                <a:spcPct val="100000"/>
              </a:lnSpc>
              <a:spcBef>
                <a:spcPts val="0"/>
              </a:spcBef>
              <a:spcAft>
                <a:spcPts val="0"/>
              </a:spcAft>
              <a:buClr>
                <a:schemeClr val="dk1"/>
              </a:buClr>
              <a:buSzPts val="1300"/>
              <a:buFont typeface="Avenir"/>
              <a:buAutoNum type="arabicPeriod"/>
            </a:pPr>
            <a:r>
              <a:rPr b="1" lang="en-US" sz="1300"/>
              <a:t>Waiver Eligibility –</a:t>
            </a:r>
            <a:r>
              <a:rPr lang="en-US" sz="1300"/>
              <a:t> This certifies that the student understands the requirements to waive.</a:t>
            </a:r>
            <a:endParaRPr/>
          </a:p>
          <a:p>
            <a:pPr indent="-342900" lvl="0" marL="342900" marR="0" rtl="0" algn="l">
              <a:lnSpc>
                <a:spcPct val="100000"/>
              </a:lnSpc>
              <a:spcBef>
                <a:spcPts val="0"/>
              </a:spcBef>
              <a:spcAft>
                <a:spcPts val="0"/>
              </a:spcAft>
              <a:buClr>
                <a:schemeClr val="dk1"/>
              </a:buClr>
              <a:buSzPts val="1300"/>
              <a:buFont typeface="Avenir"/>
              <a:buAutoNum type="arabicPeriod"/>
            </a:pPr>
            <a:r>
              <a:rPr b="1" lang="en-US" sz="1300"/>
              <a:t>Personal information –</a:t>
            </a:r>
            <a:r>
              <a:rPr lang="en-US" sz="1300"/>
              <a:t> This gathers student personal information for verification.</a:t>
            </a:r>
            <a:endParaRPr/>
          </a:p>
          <a:p>
            <a:pPr indent="-342900" lvl="0" marL="342900" marR="0" rtl="0" algn="l">
              <a:lnSpc>
                <a:spcPct val="100000"/>
              </a:lnSpc>
              <a:spcBef>
                <a:spcPts val="0"/>
              </a:spcBef>
              <a:spcAft>
                <a:spcPts val="0"/>
              </a:spcAft>
              <a:buClr>
                <a:schemeClr val="dk1"/>
              </a:buClr>
              <a:buSzPts val="1300"/>
              <a:buFont typeface="Avenir"/>
              <a:buAutoNum type="arabicPeriod"/>
            </a:pPr>
            <a:r>
              <a:rPr b="1" lang="en-US" sz="1300"/>
              <a:t>Insurance Information –</a:t>
            </a:r>
            <a:r>
              <a:rPr lang="en-US" sz="1300"/>
              <a:t> This gathers specific existing insurance information and is fully customized to your waiver requirements.</a:t>
            </a:r>
            <a:endParaRPr/>
          </a:p>
          <a:p>
            <a:pPr indent="-342900" lvl="0" marL="342900" marR="0" rtl="0" algn="l">
              <a:lnSpc>
                <a:spcPct val="100000"/>
              </a:lnSpc>
              <a:spcBef>
                <a:spcPts val="0"/>
              </a:spcBef>
              <a:spcAft>
                <a:spcPts val="0"/>
              </a:spcAft>
              <a:buClr>
                <a:schemeClr val="dk1"/>
              </a:buClr>
              <a:buSzPts val="1300"/>
              <a:buFont typeface="Avenir"/>
              <a:buAutoNum type="arabicPeriod"/>
            </a:pPr>
            <a:r>
              <a:rPr b="1" lang="en-US" sz="1300"/>
              <a:t>File Upload –</a:t>
            </a:r>
            <a:r>
              <a:rPr lang="en-US" sz="1300"/>
              <a:t> The student uploads supporting documents such as an insurance ID card.</a:t>
            </a:r>
            <a:endParaRPr/>
          </a:p>
          <a:p>
            <a:pPr indent="-342900" lvl="0" marL="342900" marR="0" rtl="0" algn="l">
              <a:lnSpc>
                <a:spcPct val="100000"/>
              </a:lnSpc>
              <a:spcBef>
                <a:spcPts val="0"/>
              </a:spcBef>
              <a:spcAft>
                <a:spcPts val="0"/>
              </a:spcAft>
              <a:buClr>
                <a:schemeClr val="dk1"/>
              </a:buClr>
              <a:buSzPts val="1300"/>
              <a:buFont typeface="Avenir"/>
              <a:buAutoNum type="arabicPeriod"/>
            </a:pPr>
            <a:r>
              <a:rPr b="1" lang="en-US" sz="1300"/>
              <a:t>Submission –</a:t>
            </a:r>
            <a:r>
              <a:rPr lang="en-US" sz="1300"/>
              <a:t> The student submits the waiver and receives verification of submission.</a:t>
            </a:r>
            <a:endParaRPr/>
          </a:p>
        </p:txBody>
      </p:sp>
      <p:pic>
        <p:nvPicPr>
          <p:cNvPr descr="Logo&#10;&#10;Description automatically generated" id="174" name="Google Shape;174;p8"/>
          <p:cNvPicPr preferRelativeResize="0"/>
          <p:nvPr/>
        </p:nvPicPr>
        <p:blipFill rotWithShape="1">
          <a:blip r:embed="rId4">
            <a:alphaModFix/>
          </a:blip>
          <a:srcRect b="0" l="0" r="0" t="0"/>
          <a:stretch/>
        </p:blipFill>
        <p:spPr>
          <a:xfrm>
            <a:off x="5053889" y="38356"/>
            <a:ext cx="1149933" cy="477222"/>
          </a:xfrm>
          <a:prstGeom prst="rect">
            <a:avLst/>
          </a:prstGeom>
          <a:noFill/>
          <a:ln>
            <a:noFill/>
          </a:ln>
        </p:spPr>
      </p:pic>
    </p:spTree>
  </p:cSld>
  <p:clrMapOvr>
    <a:masterClrMapping/>
  </p:clrMapOvr>
  <p:transition spd="slow">
    <p:wipe dir="l"/>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8"/>
          <p:cNvPicPr preferRelativeResize="0"/>
          <p:nvPr>
            <p:ph idx="1" type="body"/>
          </p:nvPr>
        </p:nvPicPr>
        <p:blipFill rotWithShape="1">
          <a:blip r:embed="rId3">
            <a:alphaModFix/>
          </a:blip>
          <a:srcRect b="0" l="0" r="0" t="0"/>
          <a:stretch/>
        </p:blipFill>
        <p:spPr>
          <a:xfrm>
            <a:off x="20" y="0"/>
            <a:ext cx="12191980" cy="6858000"/>
          </a:xfrm>
          <a:prstGeom prst="rect">
            <a:avLst/>
          </a:prstGeom>
          <a:noFill/>
          <a:ln>
            <a:noFill/>
          </a:ln>
        </p:spPr>
      </p:pic>
    </p:spTree>
  </p:cSld>
  <p:clrMapOvr>
    <a:masterClrMapping/>
  </p:clrMapOvr>
  <p:transition spd="slow">
    <p:wipe dir="l"/>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50"/>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185" name="Google Shape;185;p50"/>
          <p:cNvPicPr preferRelativeResize="0"/>
          <p:nvPr/>
        </p:nvPicPr>
        <p:blipFill rotWithShape="1">
          <a:blip r:embed="rId3">
            <a:alphaModFix/>
          </a:blip>
          <a:srcRect b="13401" l="0" r="0" t="13401"/>
          <a:stretch/>
        </p:blipFill>
        <p:spPr>
          <a:xfrm>
            <a:off x="3522468" y="10"/>
            <a:ext cx="8669532" cy="6857990"/>
          </a:xfrm>
          <a:prstGeom prst="rect">
            <a:avLst/>
          </a:prstGeom>
          <a:noFill/>
          <a:ln>
            <a:noFill/>
          </a:ln>
        </p:spPr>
      </p:pic>
      <p:sp>
        <p:nvSpPr>
          <p:cNvPr id="186" name="Google Shape;186;p50"/>
          <p:cNvSpPr/>
          <p:nvPr/>
        </p:nvSpPr>
        <p:spPr>
          <a:xfrm>
            <a:off x="4" y="0"/>
            <a:ext cx="4883281" cy="6858000"/>
          </a:xfrm>
          <a:prstGeom prst="rect">
            <a:avLst/>
          </a:prstGeom>
          <a:gradFill>
            <a:gsLst>
              <a:gs pos="0">
                <a:srgbClr val="000000">
                  <a:alpha val="0"/>
                </a:srgbClr>
              </a:gs>
              <a:gs pos="19000">
                <a:srgbClr val="000000">
                  <a:alpha val="32549"/>
                </a:srgbClr>
              </a:gs>
              <a:gs pos="35000">
                <a:srgbClr val="000000">
                  <a:alpha val="72549"/>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87" name="Google Shape;187;p50"/>
          <p:cNvSpPr txBox="1"/>
          <p:nvPr>
            <p:ph type="title"/>
          </p:nvPr>
        </p:nvSpPr>
        <p:spPr>
          <a:xfrm>
            <a:off x="371094" y="1161288"/>
            <a:ext cx="3438144" cy="112471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Avenir"/>
              <a:buNone/>
            </a:pPr>
            <a:r>
              <a:rPr lang="en-US" sz="2800">
                <a:solidFill>
                  <a:schemeClr val="lt1"/>
                </a:solidFill>
              </a:rPr>
              <a:t>Login/Registration</a:t>
            </a:r>
            <a:endParaRPr>
              <a:solidFill>
                <a:schemeClr val="lt1"/>
              </a:solidFill>
            </a:endParaRPr>
          </a:p>
        </p:txBody>
      </p:sp>
      <p:sp>
        <p:nvSpPr>
          <p:cNvPr id="188" name="Google Shape;188;p50"/>
          <p:cNvSpPr/>
          <p:nvPr/>
        </p:nvSpPr>
        <p:spPr>
          <a:xfrm rot="5400000">
            <a:off x="662559" y="605790"/>
            <a:ext cx="73152" cy="5486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Logo&#10;&#10;Description automatically generated" id="189" name="Google Shape;189;p50"/>
          <p:cNvPicPr preferRelativeResize="0"/>
          <p:nvPr/>
        </p:nvPicPr>
        <p:blipFill rotWithShape="1">
          <a:blip r:embed="rId4">
            <a:alphaModFix/>
          </a:blip>
          <a:srcRect b="0" l="0" r="0" t="0"/>
          <a:stretch/>
        </p:blipFill>
        <p:spPr>
          <a:xfrm>
            <a:off x="424815" y="244012"/>
            <a:ext cx="1149933" cy="477222"/>
          </a:xfrm>
          <a:prstGeom prst="rect">
            <a:avLst/>
          </a:prstGeom>
          <a:noFill/>
          <a:ln>
            <a:noFill/>
          </a:ln>
        </p:spPr>
      </p:pic>
    </p:spTree>
  </p:cSld>
  <p:clrMapOvr>
    <a:masterClrMapping/>
  </p:clrMapOvr>
  <p:transition spd="slow">
    <p:wipe dir="l"/>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51"/>
          <p:cNvSpPr/>
          <p:nvPr/>
        </p:nvSpPr>
        <p:spPr>
          <a:xfrm>
            <a:off x="8068580" y="0"/>
            <a:ext cx="4123419"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95" name="Google Shape;195;p51"/>
          <p:cNvSpPr/>
          <p:nvPr/>
        </p:nvSpPr>
        <p:spPr>
          <a:xfrm rot="5400000">
            <a:off x="662559" y="605790"/>
            <a:ext cx="73152" cy="5486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Text&#10;&#10;Description automatically generated" id="196" name="Google Shape;196;p51"/>
          <p:cNvPicPr preferRelativeResize="0"/>
          <p:nvPr/>
        </p:nvPicPr>
        <p:blipFill rotWithShape="1">
          <a:blip r:embed="rId3">
            <a:alphaModFix/>
          </a:blip>
          <a:srcRect b="0" l="0" r="0" t="0"/>
          <a:stretch/>
        </p:blipFill>
        <p:spPr>
          <a:xfrm>
            <a:off x="8283" y="-13361"/>
            <a:ext cx="8060297" cy="6858000"/>
          </a:xfrm>
          <a:prstGeom prst="rect">
            <a:avLst/>
          </a:prstGeom>
          <a:noFill/>
          <a:ln>
            <a:noFill/>
          </a:ln>
        </p:spPr>
      </p:pic>
      <p:sp>
        <p:nvSpPr>
          <p:cNvPr id="197" name="Google Shape;197;p51"/>
          <p:cNvSpPr/>
          <p:nvPr/>
        </p:nvSpPr>
        <p:spPr>
          <a:xfrm rot="10800000">
            <a:off x="6977847" y="-13361"/>
            <a:ext cx="4480373" cy="6884722"/>
          </a:xfrm>
          <a:prstGeom prst="rect">
            <a:avLst/>
          </a:prstGeom>
          <a:gradFill>
            <a:gsLst>
              <a:gs pos="0">
                <a:srgbClr val="000000">
                  <a:alpha val="0"/>
                </a:srgbClr>
              </a:gs>
              <a:gs pos="19000">
                <a:srgbClr val="000000">
                  <a:alpha val="32941"/>
                </a:srgbClr>
              </a:gs>
              <a:gs pos="35000">
                <a:srgbClr val="000000">
                  <a:alpha val="72941"/>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98" name="Google Shape;198;p51"/>
          <p:cNvSpPr txBox="1"/>
          <p:nvPr>
            <p:ph type="title"/>
          </p:nvPr>
        </p:nvSpPr>
        <p:spPr>
          <a:xfrm>
            <a:off x="8386966" y="1827365"/>
            <a:ext cx="3438144" cy="71551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lang="en-US" sz="3200">
                <a:solidFill>
                  <a:schemeClr val="lt1"/>
                </a:solidFill>
              </a:rPr>
              <a:t>Waiver Eligibility</a:t>
            </a:r>
            <a:endParaRPr sz="3200">
              <a:solidFill>
                <a:schemeClr val="lt1"/>
              </a:solidFill>
            </a:endParaRPr>
          </a:p>
        </p:txBody>
      </p:sp>
      <p:sp>
        <p:nvSpPr>
          <p:cNvPr id="199" name="Google Shape;199;p51"/>
          <p:cNvSpPr txBox="1"/>
          <p:nvPr/>
        </p:nvSpPr>
        <p:spPr>
          <a:xfrm>
            <a:off x="8339847" y="3280750"/>
            <a:ext cx="3667703" cy="2205650"/>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Clr>
                <a:schemeClr val="lt1"/>
              </a:buClr>
              <a:buSzPts val="2800"/>
              <a:buFont typeface="Noto Sans Symbols"/>
              <a:buChar char="✔"/>
            </a:pPr>
            <a:r>
              <a:rPr b="0" i="0" lang="en-US" sz="2400" u="none" cap="none" strike="noStrike">
                <a:solidFill>
                  <a:schemeClr val="lt1"/>
                </a:solidFill>
                <a:latin typeface="Avenir"/>
                <a:ea typeface="Avenir"/>
                <a:cs typeface="Avenir"/>
                <a:sym typeface="Avenir"/>
              </a:rPr>
              <a:t>Correct Coverage Dates</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0"/>
              </a:spcBef>
              <a:spcAft>
                <a:spcPts val="0"/>
              </a:spcAft>
              <a:buClr>
                <a:schemeClr val="lt1"/>
              </a:buClr>
              <a:buSzPts val="2800"/>
              <a:buFont typeface="Noto Sans Symbols"/>
              <a:buChar char="✔"/>
            </a:pPr>
            <a:r>
              <a:rPr b="0" i="0" lang="en-US" sz="2400" u="none" cap="none" strike="noStrike">
                <a:solidFill>
                  <a:schemeClr val="lt1"/>
                </a:solidFill>
                <a:latin typeface="Avenir"/>
                <a:ea typeface="Avenir"/>
                <a:cs typeface="Avenir"/>
                <a:sym typeface="Avenir"/>
              </a:rPr>
              <a:t>Deductible Maximum</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0"/>
              </a:spcBef>
              <a:spcAft>
                <a:spcPts val="0"/>
              </a:spcAft>
              <a:buClr>
                <a:schemeClr val="lt1"/>
              </a:buClr>
              <a:buSzPts val="2800"/>
              <a:buFont typeface="Noto Sans Symbols"/>
              <a:buChar char="✔"/>
            </a:pPr>
            <a:r>
              <a:rPr b="0" i="0" lang="en-US" sz="2400" u="none" cap="none" strike="noStrike">
                <a:solidFill>
                  <a:schemeClr val="lt1"/>
                </a:solidFill>
                <a:latin typeface="Avenir"/>
                <a:ea typeface="Avenir"/>
                <a:cs typeface="Avenir"/>
                <a:sym typeface="Avenir"/>
              </a:rPr>
              <a:t>And more!</a:t>
            </a:r>
            <a:endParaRPr b="0" i="0" sz="1400" u="none" cap="none" strike="noStrike">
              <a:solidFill>
                <a:srgbClr val="000000"/>
              </a:solidFill>
              <a:latin typeface="Arial"/>
              <a:ea typeface="Arial"/>
              <a:cs typeface="Arial"/>
              <a:sym typeface="Arial"/>
            </a:endParaRPr>
          </a:p>
          <a:p>
            <a:pPr indent="-279400" lvl="0" marL="457200" marR="0" rtl="0" algn="ctr">
              <a:lnSpc>
                <a:spcPct val="90000"/>
              </a:lnSpc>
              <a:spcBef>
                <a:spcPts val="0"/>
              </a:spcBef>
              <a:spcAft>
                <a:spcPts val="0"/>
              </a:spcAft>
              <a:buClr>
                <a:schemeClr val="lt1"/>
              </a:buClr>
              <a:buSzPts val="2800"/>
              <a:buFont typeface="Noto Sans Symbols"/>
              <a:buNone/>
            </a:pPr>
            <a:r>
              <a:t/>
            </a:r>
            <a:endParaRPr b="0" i="0" sz="2400" u="none" cap="none" strike="noStrike">
              <a:solidFill>
                <a:schemeClr val="lt1"/>
              </a:solidFill>
              <a:latin typeface="Avenir"/>
              <a:ea typeface="Avenir"/>
              <a:cs typeface="Avenir"/>
              <a:sym typeface="Avenir"/>
            </a:endParaRPr>
          </a:p>
        </p:txBody>
      </p:sp>
      <p:sp>
        <p:nvSpPr>
          <p:cNvPr id="200" name="Google Shape;200;p51"/>
          <p:cNvSpPr/>
          <p:nvPr/>
        </p:nvSpPr>
        <p:spPr>
          <a:xfrm rot="5400000">
            <a:off x="11696654" y="778602"/>
            <a:ext cx="73152" cy="5486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Logo&#10;&#10;Description automatically generated" id="201" name="Google Shape;201;p51"/>
          <p:cNvPicPr preferRelativeResize="0"/>
          <p:nvPr/>
        </p:nvPicPr>
        <p:blipFill rotWithShape="1">
          <a:blip r:embed="rId4">
            <a:alphaModFix/>
          </a:blip>
          <a:srcRect b="0" l="0" r="0" t="0"/>
          <a:stretch/>
        </p:blipFill>
        <p:spPr>
          <a:xfrm>
            <a:off x="10883599" y="366312"/>
            <a:ext cx="1149933" cy="477222"/>
          </a:xfrm>
          <a:prstGeom prst="rect">
            <a:avLst/>
          </a:prstGeom>
          <a:noFill/>
          <a:ln>
            <a:noFill/>
          </a:ln>
        </p:spPr>
      </p:pic>
    </p:spTree>
  </p:cSld>
  <p:clrMapOvr>
    <a:masterClrMapping/>
  </p:clrMapOvr>
  <p:transition spd="slow">
    <p:wipe dir="l"/>
  </p:transition>
</p:sld>
</file>

<file path=ppt/theme/theme1.xml><?xml version="1.0" encoding="utf-8"?>
<a:theme xmlns:a="http://schemas.openxmlformats.org/drawingml/2006/main" xmlns:r="http://schemas.openxmlformats.org/officeDocument/2006/relationships" name="AccentBoxVTI">
  <a:themeElements>
    <a:clrScheme name="AccentBoxVTI">
      <a:dk1>
        <a:srgbClr val="000000"/>
      </a:dk1>
      <a:lt1>
        <a:srgbClr val="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ccentBoxVTI">
  <a:themeElements>
    <a:clrScheme name="AccentBoxVTI">
      <a:dk1>
        <a:srgbClr val="000000"/>
      </a:dk1>
      <a:lt1>
        <a:srgbClr val="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2022-03-01T13:13:57Z</dcterms:created>
  <dc:creator>James Zarvis</dc:creator>
</cp:coreProperties>
</file>